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44"/>
  </p:handoutMasterIdLst>
  <p:sldIdLst>
    <p:sldId id="256" r:id="rId3"/>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da249bbc-7da4-41cd-8a34-e7c6ea331811}">
          <p14:sldIdLst>
            <p14:sldId id="256"/>
            <p14:sldId id="257"/>
            <p14:sldId id="25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 id="290"/>
            <p14:sldId id="291"/>
            <p14:sldId id="292"/>
            <p14:sldId id="293"/>
            <p14:sldId id="294"/>
            <p14:sldId id="29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DCDC"/>
    <a:srgbClr val="F0F0F0"/>
    <a:srgbClr val="E6E6E6"/>
    <a:srgbClr val="C8C8C8"/>
    <a:srgbClr val="FFFFFF"/>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778" autoAdjust="0"/>
    <p:restoredTop sz="94660"/>
  </p:normalViewPr>
  <p:slideViewPr>
    <p:cSldViewPr snapToGrid="0">
      <p:cViewPr varScale="1">
        <p:scale>
          <a:sx n="72" d="100"/>
          <a:sy n="72" d="100"/>
        </p:scale>
        <p:origin x="-708" y="-90"/>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7" Type="http://schemas.openxmlformats.org/officeDocument/2006/relationships/tableStyles" Target="tableStyles.xml"/><Relationship Id="rId46" Type="http://schemas.openxmlformats.org/officeDocument/2006/relationships/viewProps" Target="viewProps.xml"/><Relationship Id="rId45" Type="http://schemas.openxmlformats.org/officeDocument/2006/relationships/presProps" Target="presProps.xml"/><Relationship Id="rId44" Type="http://schemas.openxmlformats.org/officeDocument/2006/relationships/handoutMaster" Target="handoutMasters/handoutMaster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69882" y="2588281"/>
            <a:ext cx="10852237"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endParaRPr>
              <a:sym typeface="+mn-e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3808730"/>
            <a:ext cx="10852237"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1296000"/>
            <a:ext cx="528324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1296000"/>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296000"/>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tags" Target="../tags/tag56.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DCDCDC"/>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69882" y="1296000"/>
            <a:ext cx="10852237"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mn-ea"/>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tags" Target="../tags/tag63.xml"/><Relationship Id="rId2" Type="http://schemas.openxmlformats.org/officeDocument/2006/relationships/image" Target="../media/image1.jpeg"/><Relationship Id="rId1" Type="http://schemas.openxmlformats.org/officeDocument/2006/relationships/tags" Target="../tags/tag6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3.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5.xml"/><Relationship Id="rId1" Type="http://schemas.openxmlformats.org/officeDocument/2006/relationships/image" Target="../media/image5.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1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81.xml"/><Relationship Id="rId2" Type="http://schemas.openxmlformats.org/officeDocument/2006/relationships/image" Target="../media/image7.jpeg"/><Relationship Id="rId1" Type="http://schemas.openxmlformats.org/officeDocument/2006/relationships/image" Target="../media/image6.jpe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2.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65.xml"/><Relationship Id="rId2" Type="http://schemas.openxmlformats.org/officeDocument/2006/relationships/image" Target="../media/image2.jpeg"/><Relationship Id="rId1" Type="http://schemas.openxmlformats.org/officeDocument/2006/relationships/tags" Target="../tags/tag64.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3.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4.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5.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6.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87.xml"/></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xml"/><Relationship Id="rId2" Type="http://schemas.openxmlformats.org/officeDocument/2006/relationships/tags" Target="../tags/tag88.xml"/><Relationship Id="rId1" Type="http://schemas.openxmlformats.org/officeDocument/2006/relationships/image" Target="../media/image8.jpe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9.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0.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1.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30.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2.xml"/><Relationship Id="rId2" Type="http://schemas.openxmlformats.org/officeDocument/2006/relationships/tags" Target="../tags/tag93.xml"/><Relationship Id="rId1" Type="http://schemas.openxmlformats.org/officeDocument/2006/relationships/image" Target="../media/image9.jpeg"/></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4.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5.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6.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7.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0.xml"/><Relationship Id="rId1"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1.xml"/><Relationship Id="rId1" Type="http://schemas.openxmlformats.org/officeDocument/2006/relationships/image" Target="../media/image4.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custDataLst>
              <p:tags r:id="rId1"/>
            </p:custDataLst>
          </p:nvPr>
        </p:nvSpPr>
        <p:spPr>
          <a:xfrm>
            <a:off x="394335" y="388510"/>
            <a:ext cx="10852150" cy="3622675"/>
          </a:xfrm>
        </p:spPr>
        <p:txBody>
          <a:bodyPr/>
          <a:lstStyle/>
          <a:p>
            <a:r>
              <a:rPr lang="en-US" altLang="zh-CN" sz="6000" dirty="0">
                <a:solidFill>
                  <a:srgbClr val="C00000"/>
                </a:solidFill>
                <a:latin typeface="楷体" panose="02010609060101010101" charset="-122"/>
                <a:ea typeface="楷体" panose="02010609060101010101" charset="-122"/>
                <a:cs typeface="楷体" panose="02010609060101010101" charset="-122"/>
              </a:rPr>
              <a:t>“</a:t>
            </a:r>
            <a:r>
              <a:rPr lang="zh-CN" altLang="en-US" sz="6000" dirty="0">
                <a:solidFill>
                  <a:srgbClr val="C00000"/>
                </a:solidFill>
                <a:latin typeface="楷体" panose="02010609060101010101" charset="-122"/>
                <a:ea typeface="楷体" panose="02010609060101010101" charset="-122"/>
                <a:cs typeface="楷体" panose="02010609060101010101" charset="-122"/>
              </a:rPr>
              <a:t>抗击新型冠状病毒疫情</a:t>
            </a:r>
            <a:r>
              <a:rPr lang="en-US" altLang="zh-CN" sz="6000" dirty="0">
                <a:solidFill>
                  <a:srgbClr val="C00000"/>
                </a:solidFill>
                <a:latin typeface="楷体" panose="02010609060101010101" charset="-122"/>
                <a:ea typeface="楷体" panose="02010609060101010101" charset="-122"/>
                <a:cs typeface="楷体" panose="02010609060101010101" charset="-122"/>
              </a:rPr>
              <a:t>”</a:t>
            </a:r>
            <a:endParaRPr lang="en-US" altLang="zh-CN" sz="6000" dirty="0">
              <a:latin typeface="楷体" panose="02010609060101010101" charset="-122"/>
              <a:ea typeface="楷体" panose="02010609060101010101" charset="-122"/>
              <a:cs typeface="楷体" panose="02010609060101010101" charset="-122"/>
            </a:endParaRPr>
          </a:p>
          <a:p>
            <a:r>
              <a:rPr lang="zh-CN" altLang="en-US" sz="6000" dirty="0">
                <a:latin typeface="楷体" panose="02010609060101010101" charset="-122"/>
                <a:ea typeface="楷体" panose="02010609060101010101" charset="-122"/>
                <a:cs typeface="楷体" panose="02010609060101010101" charset="-122"/>
              </a:rPr>
              <a:t>热点专题</a:t>
            </a:r>
            <a:endParaRPr lang="zh-CN" altLang="en-US" sz="6000" dirty="0">
              <a:latin typeface="楷体" panose="02010609060101010101" charset="-122"/>
              <a:ea typeface="楷体" panose="02010609060101010101" charset="-122"/>
              <a:cs typeface="楷体" panose="02010609060101010101" charset="-122"/>
            </a:endParaRPr>
          </a:p>
        </p:txBody>
      </p:sp>
      <p:pic>
        <p:nvPicPr>
          <p:cNvPr id="4" name="图片 3" descr="抗击疫情，我们一起！.jpg"/>
          <p:cNvPicPr>
            <a:picLocks noChangeAspect="1"/>
          </p:cNvPicPr>
          <p:nvPr/>
        </p:nvPicPr>
        <p:blipFill>
          <a:blip r:embed="rId2"/>
          <a:stretch>
            <a:fillRect/>
          </a:stretch>
        </p:blipFill>
        <p:spPr>
          <a:xfrm>
            <a:off x="2115931" y="2424320"/>
            <a:ext cx="7465391" cy="4199283"/>
          </a:xfrm>
          <a:prstGeom prst="rect">
            <a:avLst/>
          </a:prstGeom>
        </p:spPr>
      </p:pic>
    </p:spTree>
    <p:custDataLst>
      <p:tags r:id="rId3"/>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631853" y="531965"/>
            <a:ext cx="6710680" cy="1229995"/>
          </a:xfrm>
          <a:prstGeom prst="rect">
            <a:avLst/>
          </a:prstGeom>
          <a:noFill/>
        </p:spPr>
        <p:txBody>
          <a:bodyPr wrap="none" rtlCol="0">
            <a:spAutoFit/>
          </a:bodyPr>
          <a:lstStyle/>
          <a:p>
            <a:pPr algn="l"/>
            <a:r>
              <a:rPr lang="zh-CN" altLang="en-US" sz="2800" b="1" dirty="0">
                <a:solidFill>
                  <a:srgbClr val="0070C0"/>
                </a:solidFill>
              </a:rPr>
              <a:t>“为什么”</a:t>
            </a:r>
            <a:endParaRPr lang="zh-CN" altLang="en-US" sz="2800" b="1" dirty="0">
              <a:solidFill>
                <a:srgbClr val="0070C0"/>
              </a:solidFill>
            </a:endParaRPr>
          </a:p>
          <a:p>
            <a:pPr algn="l"/>
            <a:endParaRPr lang="zh-CN" altLang="en-US" sz="2800" b="1" dirty="0">
              <a:solidFill>
                <a:srgbClr val="0070C0"/>
              </a:solidFill>
            </a:endParaRPr>
          </a:p>
          <a:p>
            <a:pPr algn="l"/>
            <a:r>
              <a:rPr lang="zh-CN" altLang="en-US" b="1" dirty="0">
                <a:solidFill>
                  <a:srgbClr val="C00000"/>
                </a:solidFill>
              </a:rPr>
              <a:t>1．“真心英雄”钟南山院士为什么要“却义无反顾去武汉前线</a:t>
            </a:r>
            <a:r>
              <a:rPr lang="zh-CN" altLang="en-US" dirty="0">
                <a:solidFill>
                  <a:srgbClr val="C00000"/>
                </a:solidFill>
              </a:rPr>
              <a:t>”</a:t>
            </a:r>
            <a:endParaRPr lang="zh-CN" altLang="en-US" dirty="0">
              <a:solidFill>
                <a:srgbClr val="C00000"/>
              </a:solidFill>
            </a:endParaRPr>
          </a:p>
        </p:txBody>
      </p:sp>
      <p:sp>
        <p:nvSpPr>
          <p:cNvPr id="8" name="文本框 7"/>
          <p:cNvSpPr txBox="1"/>
          <p:nvPr/>
        </p:nvSpPr>
        <p:spPr>
          <a:xfrm>
            <a:off x="1212215" y="1905691"/>
            <a:ext cx="10979785" cy="1198880"/>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a:t>
            </a:r>
            <a:r>
              <a:rPr lang="zh-CN" altLang="en-US" dirty="0">
                <a:solidFill>
                  <a:srgbClr val="C00000"/>
                </a:solidFill>
                <a:latin typeface="楷体" panose="02010609060101010101" charset="-122"/>
                <a:ea typeface="楷体" panose="02010609060101010101" charset="-122"/>
                <a:cs typeface="楷体" panose="02010609060101010101" charset="-122"/>
              </a:rPr>
              <a:t>勇于承担社会责任</a:t>
            </a:r>
            <a:r>
              <a:rPr lang="zh-CN" altLang="en-US" dirty="0">
                <a:latin typeface="楷体" panose="02010609060101010101" charset="-122"/>
                <a:ea typeface="楷体" panose="02010609060101010101" charset="-122"/>
                <a:cs typeface="楷体" panose="02010609060101010101" charset="-122"/>
              </a:rPr>
              <a:t>是一种价值追求，更是一种精神境界。（2）</a:t>
            </a:r>
            <a:r>
              <a:rPr lang="zh-CN" altLang="en-US" dirty="0">
                <a:solidFill>
                  <a:srgbClr val="C00000"/>
                </a:solidFill>
                <a:latin typeface="楷体" panose="02010609060101010101" charset="-122"/>
                <a:ea typeface="楷体" panose="02010609060101010101" charset="-122"/>
                <a:cs typeface="楷体" panose="02010609060101010101" charset="-122"/>
              </a:rPr>
              <a:t>强烈的责任感</a:t>
            </a:r>
            <a:r>
              <a:rPr lang="zh-CN" altLang="en-US" dirty="0">
                <a:latin typeface="楷体" panose="02010609060101010101" charset="-122"/>
                <a:ea typeface="楷体" panose="02010609060101010101" charset="-122"/>
                <a:cs typeface="楷体" panose="02010609060101010101" charset="-122"/>
              </a:rPr>
              <a:t>让钟南山院士体验尽职守责后的成就感、幸福感。（3）钟南山院士在抗击“新型冠状病毒疫情”关键时刻，挺身而出，有资格、有能力、有信心承担起时代和国家所赋予的使命。（4）钟南山院士将个体生命和他人的、集体的、民族的、国家的甚至人类的命运联系在一起时，</a:t>
            </a:r>
            <a:r>
              <a:rPr lang="zh-CN" altLang="en-US" dirty="0">
                <a:solidFill>
                  <a:srgbClr val="C00000"/>
                </a:solidFill>
                <a:latin typeface="楷体" panose="02010609060101010101" charset="-122"/>
                <a:ea typeface="楷体" panose="02010609060101010101" charset="-122"/>
                <a:cs typeface="楷体" panose="02010609060101010101" charset="-122"/>
              </a:rPr>
              <a:t>生命便会从平凡中闪耀出伟大</a:t>
            </a:r>
            <a:r>
              <a:rPr lang="zh-CN" altLang="en-US" dirty="0">
                <a:latin typeface="楷体" panose="02010609060101010101" charset="-122"/>
                <a:ea typeface="楷体" panose="02010609060101010101" charset="-122"/>
                <a:cs typeface="楷体" panose="02010609060101010101" charset="-122"/>
              </a:rPr>
              <a:t>。</a:t>
            </a:r>
            <a:endParaRPr lang="zh-CN" altLang="en-US" dirty="0">
              <a:latin typeface="楷体" panose="02010609060101010101" charset="-122"/>
              <a:ea typeface="楷体" panose="02010609060101010101" charset="-122"/>
              <a:cs typeface="楷体" panose="02010609060101010101" charset="-122"/>
            </a:endParaRPr>
          </a:p>
        </p:txBody>
      </p:sp>
      <p:sp>
        <p:nvSpPr>
          <p:cNvPr id="13" name="内容占位符 2"/>
          <p:cNvSpPr>
            <a:spLocks noGrp="1"/>
          </p:cNvSpPr>
          <p:nvPr>
            <p:ph idx="1"/>
          </p:nvPr>
        </p:nvSpPr>
        <p:spPr>
          <a:xfrm>
            <a:off x="669883" y="3313043"/>
            <a:ext cx="7546466" cy="2381057"/>
          </a:xfrm>
        </p:spPr>
        <p:txBody>
          <a:bodyPr/>
          <a:lstStyle/>
          <a:p>
            <a:r>
              <a:rPr lang="en-US" altLang="zh-CN" sz="1800" b="1" dirty="0" smtClean="0">
                <a:solidFill>
                  <a:srgbClr val="C00000"/>
                </a:solidFill>
              </a:rPr>
              <a:t>2</a:t>
            </a:r>
            <a:r>
              <a:rPr lang="zh-CN" altLang="en-US" sz="1800" b="1" dirty="0" smtClean="0">
                <a:solidFill>
                  <a:srgbClr val="C00000"/>
                </a:solidFill>
              </a:rPr>
              <a:t>．</a:t>
            </a:r>
            <a:r>
              <a:rPr lang="zh-CN" altLang="en-US" sz="1800" b="1" dirty="0">
                <a:solidFill>
                  <a:srgbClr val="C00000"/>
                </a:solidFill>
              </a:rPr>
              <a:t>为什么极少数公民会生产销售、假冒伪劣口罩？</a:t>
            </a:r>
            <a:endParaRPr lang="zh-CN" altLang="en-US" sz="1800" b="1" dirty="0">
              <a:solidFill>
                <a:srgbClr val="C00000"/>
              </a:solidFill>
            </a:endParaRPr>
          </a:p>
        </p:txBody>
      </p:sp>
      <p:sp>
        <p:nvSpPr>
          <p:cNvPr id="14" name="文本框 3"/>
          <p:cNvSpPr txBox="1"/>
          <p:nvPr/>
        </p:nvSpPr>
        <p:spPr>
          <a:xfrm>
            <a:off x="868708" y="3835952"/>
            <a:ext cx="10922000" cy="923330"/>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（1）自私自利的价值观念是以自我为中心评判是非曲直的</a:t>
            </a:r>
            <a:r>
              <a:rPr lang="zh-CN" altLang="en-US" dirty="0">
                <a:solidFill>
                  <a:srgbClr val="C00000"/>
                </a:solidFill>
                <a:latin typeface="楷体" panose="02010609060101010101" charset="-122"/>
                <a:ea typeface="楷体" panose="02010609060101010101" charset="-122"/>
                <a:cs typeface="楷体" panose="02010609060101010101" charset="-122"/>
              </a:rPr>
              <a:t>价值标准</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2）与人为恶，源于</a:t>
            </a:r>
            <a:r>
              <a:rPr lang="zh-CN" altLang="en-US" dirty="0">
                <a:solidFill>
                  <a:srgbClr val="C00000"/>
                </a:solidFill>
                <a:latin typeface="楷体" panose="02010609060101010101" charset="-122"/>
                <a:ea typeface="楷体" panose="02010609060101010101" charset="-122"/>
                <a:cs typeface="楷体" panose="02010609060101010101" charset="-122"/>
              </a:rPr>
              <a:t>自身道德素养</a:t>
            </a:r>
            <a:r>
              <a:rPr lang="zh-CN" altLang="en-US" dirty="0">
                <a:latin typeface="楷体" panose="02010609060101010101" charset="-122"/>
                <a:ea typeface="楷体" panose="02010609060101010101" charset="-122"/>
                <a:cs typeface="楷体" panose="02010609060101010101" charset="-122"/>
              </a:rPr>
              <a:t>的缺失</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3）他们</a:t>
            </a:r>
            <a:r>
              <a:rPr lang="zh-CN" altLang="en-US" dirty="0">
                <a:solidFill>
                  <a:srgbClr val="C00000"/>
                </a:solidFill>
                <a:latin typeface="楷体" panose="02010609060101010101" charset="-122"/>
                <a:ea typeface="楷体" panose="02010609060101010101" charset="-122"/>
                <a:cs typeface="楷体" panose="02010609060101010101" charset="-122"/>
              </a:rPr>
              <a:t>规则意识、责任意识、法治意识</a:t>
            </a:r>
            <a:r>
              <a:rPr lang="zh-CN" altLang="en-US" dirty="0">
                <a:latin typeface="楷体" panose="02010609060101010101" charset="-122"/>
                <a:ea typeface="楷体" panose="02010609060101010101" charset="-122"/>
                <a:cs typeface="楷体" panose="02010609060101010101" charset="-122"/>
              </a:rPr>
              <a:t>缺失。</a:t>
            </a:r>
            <a:endParaRPr lang="zh-CN" altLang="en-US" dirty="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blinds(horizontal)">
                                      <p:cBhvr>
                                        <p:cTn id="10" dur="500"/>
                                        <p:tgtEl>
                                          <p:spTgt spid="5">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animEffect transition="in" filter="blinds(horizontal)">
                                      <p:cBhvr>
                                        <p:cTn id="19" dur="500"/>
                                        <p:tgtEl>
                                          <p:spTgt spid="1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14">
                                            <p:txEl>
                                              <p:pRg st="0" end="0"/>
                                            </p:txEl>
                                          </p:spTgt>
                                        </p:tgtEl>
                                        <p:attrNameLst>
                                          <p:attrName>style.visibility</p:attrName>
                                        </p:attrNameLst>
                                      </p:cBhvr>
                                      <p:to>
                                        <p:strVal val="visible"/>
                                      </p:to>
                                    </p:set>
                                    <p:animEffect transition="in" filter="blinds(horizontal)">
                                      <p:cBhvr>
                                        <p:cTn id="24" dur="500"/>
                                        <p:tgtEl>
                                          <p:spTgt spid="14">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14">
                                            <p:txEl>
                                              <p:pRg st="1" end="1"/>
                                            </p:txEl>
                                          </p:spTgt>
                                        </p:tgtEl>
                                        <p:attrNameLst>
                                          <p:attrName>style.visibility</p:attrName>
                                        </p:attrNameLst>
                                      </p:cBhvr>
                                      <p:to>
                                        <p:strVal val="visible"/>
                                      </p:to>
                                    </p:set>
                                    <p:animEffect transition="in" filter="blinds(horizontal)">
                                      <p:cBhvr>
                                        <p:cTn id="29" dur="500"/>
                                        <p:tgtEl>
                                          <p:spTgt spid="14">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14">
                                            <p:txEl>
                                              <p:pRg st="2" end="2"/>
                                            </p:txEl>
                                          </p:spTgt>
                                        </p:tgtEl>
                                        <p:attrNameLst>
                                          <p:attrName>style.visibility</p:attrName>
                                        </p:attrNameLst>
                                      </p:cBhvr>
                                      <p:to>
                                        <p:strVal val="visible"/>
                                      </p:to>
                                    </p:set>
                                    <p:animEffect transition="in" filter="blinds(horizontal)">
                                      <p:cBhvr>
                                        <p:cTn id="34" dur="500"/>
                                        <p:tgtEl>
                                          <p:spTgt spid="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669925" y="991594"/>
            <a:ext cx="2214880" cy="583565"/>
          </a:xfrm>
          <a:prstGeom prst="rect">
            <a:avLst/>
          </a:prstGeom>
          <a:noFill/>
        </p:spPr>
        <p:txBody>
          <a:bodyPr wrap="none" rtlCol="0">
            <a:spAutoFit/>
          </a:bodyPr>
          <a:lstStyle/>
          <a:p>
            <a:pPr algn="l"/>
            <a:r>
              <a:rPr lang="zh-CN" altLang="en-US" sz="3200" b="1" dirty="0">
                <a:solidFill>
                  <a:srgbClr val="0070C0"/>
                </a:solidFill>
              </a:rPr>
              <a:t>“怎么办”</a:t>
            </a:r>
            <a:endParaRPr lang="zh-CN" altLang="en-US" sz="3200" b="1" dirty="0">
              <a:solidFill>
                <a:srgbClr val="0070C0"/>
              </a:solidFill>
            </a:endParaRPr>
          </a:p>
        </p:txBody>
      </p:sp>
      <p:sp>
        <p:nvSpPr>
          <p:cNvPr id="6" name="文本框 5"/>
          <p:cNvSpPr txBox="1"/>
          <p:nvPr/>
        </p:nvSpPr>
        <p:spPr>
          <a:xfrm>
            <a:off x="801923" y="1769745"/>
            <a:ext cx="4570482" cy="369332"/>
          </a:xfrm>
          <a:prstGeom prst="rect">
            <a:avLst/>
          </a:prstGeom>
          <a:noFill/>
        </p:spPr>
        <p:txBody>
          <a:bodyPr wrap="none" rtlCol="0">
            <a:spAutoFit/>
          </a:bodyPr>
          <a:lstStyle/>
          <a:p>
            <a:pPr algn="l"/>
            <a:r>
              <a:rPr lang="zh-CN" altLang="en-US" b="1" dirty="0" smtClean="0">
                <a:solidFill>
                  <a:srgbClr val="C00000"/>
                </a:solidFill>
              </a:rPr>
              <a:t>向</a:t>
            </a:r>
            <a:r>
              <a:rPr lang="zh-CN" altLang="en-US" b="1" dirty="0">
                <a:solidFill>
                  <a:srgbClr val="C00000"/>
                </a:solidFill>
              </a:rPr>
              <a:t>“最美逆行者”学习，我们应该怎么办？</a:t>
            </a:r>
            <a:endParaRPr lang="zh-CN" altLang="en-US" b="1" dirty="0">
              <a:solidFill>
                <a:srgbClr val="C00000"/>
              </a:solidFill>
            </a:endParaRPr>
          </a:p>
        </p:txBody>
      </p:sp>
      <p:sp>
        <p:nvSpPr>
          <p:cNvPr id="7" name="文本框 6"/>
          <p:cNvSpPr txBox="1"/>
          <p:nvPr/>
        </p:nvSpPr>
        <p:spPr>
          <a:xfrm>
            <a:off x="695905" y="2420040"/>
            <a:ext cx="11130280" cy="1477328"/>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（1）树立</a:t>
            </a:r>
            <a:r>
              <a:rPr lang="zh-CN" altLang="en-US" dirty="0">
                <a:solidFill>
                  <a:srgbClr val="C00000"/>
                </a:solidFill>
                <a:latin typeface="楷体" panose="02010609060101010101" charset="-122"/>
                <a:ea typeface="楷体" panose="02010609060101010101" charset="-122"/>
                <a:cs typeface="楷体" panose="02010609060101010101" charset="-122"/>
              </a:rPr>
              <a:t>正确的人生观、价值观</a:t>
            </a:r>
            <a:r>
              <a:rPr lang="zh-CN" altLang="en-US" dirty="0">
                <a:latin typeface="楷体" panose="02010609060101010101" charset="-122"/>
                <a:ea typeface="楷体" panose="02010609060101010101" charset="-122"/>
                <a:cs typeface="楷体" panose="02010609060101010101" charset="-122"/>
              </a:rPr>
              <a:t>；坚定正确的理想、信念</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2）用坚持、责任、勇敢书写生命价值，</a:t>
            </a:r>
            <a:r>
              <a:rPr lang="zh-CN" altLang="en-US" dirty="0">
                <a:solidFill>
                  <a:srgbClr val="C00000"/>
                </a:solidFill>
                <a:latin typeface="楷体" panose="02010609060101010101" charset="-122"/>
                <a:ea typeface="楷体" panose="02010609060101010101" charset="-122"/>
                <a:cs typeface="楷体" panose="02010609060101010101" charset="-122"/>
              </a:rPr>
              <a:t>在平凡中创造伟大</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3）努力学习，勇于</a:t>
            </a:r>
            <a:r>
              <a:rPr lang="zh-CN" altLang="en-US" dirty="0">
                <a:solidFill>
                  <a:srgbClr val="C00000"/>
                </a:solidFill>
                <a:latin typeface="楷体" panose="02010609060101010101" charset="-122"/>
                <a:ea typeface="楷体" panose="02010609060101010101" charset="-122"/>
                <a:cs typeface="楷体" panose="02010609060101010101" charset="-122"/>
              </a:rPr>
              <a:t>承担责任</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4）增强</a:t>
            </a:r>
            <a:r>
              <a:rPr lang="zh-CN" altLang="en-US" dirty="0">
                <a:solidFill>
                  <a:srgbClr val="C00000"/>
                </a:solidFill>
                <a:latin typeface="楷体" panose="02010609060101010101" charset="-122"/>
                <a:ea typeface="楷体" panose="02010609060101010101" charset="-122"/>
                <a:cs typeface="楷体" panose="02010609060101010101" charset="-122"/>
              </a:rPr>
              <a:t>维护国家利益</a:t>
            </a:r>
            <a:r>
              <a:rPr lang="zh-CN" altLang="en-US" dirty="0">
                <a:latin typeface="楷体" panose="02010609060101010101" charset="-122"/>
                <a:ea typeface="楷体" panose="02010609060101010101" charset="-122"/>
                <a:cs typeface="楷体" panose="02010609060101010101" charset="-122"/>
              </a:rPr>
              <a:t>的责任感和</a:t>
            </a:r>
            <a:r>
              <a:rPr lang="zh-CN" altLang="en-US" dirty="0" smtClean="0">
                <a:latin typeface="楷体" panose="02010609060101010101" charset="-122"/>
                <a:ea typeface="楷体" panose="02010609060101010101" charset="-122"/>
                <a:cs typeface="楷体" panose="02010609060101010101" charset="-122"/>
              </a:rPr>
              <a:t>使命感</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5）弘扬高度的</a:t>
            </a:r>
            <a:r>
              <a:rPr lang="zh-CN" altLang="en-US" dirty="0">
                <a:solidFill>
                  <a:srgbClr val="C00000"/>
                </a:solidFill>
                <a:latin typeface="楷体" panose="02010609060101010101" charset="-122"/>
                <a:ea typeface="楷体" panose="02010609060101010101" charset="-122"/>
                <a:cs typeface="楷体" panose="02010609060101010101" charset="-122"/>
              </a:rPr>
              <a:t>爱国主义精神</a:t>
            </a:r>
            <a:r>
              <a:rPr lang="zh-CN" altLang="en-US" dirty="0">
                <a:latin typeface="楷体" panose="02010609060101010101" charset="-122"/>
                <a:ea typeface="楷体" panose="02010609060101010101" charset="-122"/>
                <a:cs typeface="楷体" panose="02010609060101010101" charset="-122"/>
              </a:rPr>
              <a:t>，始终以国家利益为重，必要时能够牺牲自己的一切。</a:t>
            </a:r>
            <a:endParaRPr lang="zh-CN" altLang="en-US" dirty="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additive="base">
                                        <p:cTn id="1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 calcmode="lin" valueType="num">
                                      <p:cBhvr additive="base">
                                        <p:cTn id="1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anim calcmode="lin" valueType="num">
                                      <p:cBhvr additive="base">
                                        <p:cTn id="2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anim calcmode="lin" valueType="num">
                                      <p:cBhvr additive="base">
                                        <p:cTn id="2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7">
                                            <p:txEl>
                                              <p:pRg st="3" end="3"/>
                                            </p:txEl>
                                          </p:spTgt>
                                        </p:tgtEl>
                                        <p:attrNameLst>
                                          <p:attrName>style.visibility</p:attrName>
                                        </p:attrNameLst>
                                      </p:cBhvr>
                                      <p:to>
                                        <p:strVal val="visible"/>
                                      </p:to>
                                    </p:set>
                                    <p:anim calcmode="lin" valueType="num">
                                      <p:cBhvr additive="base">
                                        <p:cTn id="3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7">
                                            <p:txEl>
                                              <p:pRg st="4" end="4"/>
                                            </p:txEl>
                                          </p:spTgt>
                                        </p:tgtEl>
                                        <p:attrNameLst>
                                          <p:attrName>style.visibility</p:attrName>
                                        </p:attrNameLst>
                                      </p:cBhvr>
                                      <p:to>
                                        <p:strVal val="visible"/>
                                      </p:to>
                                    </p:set>
                                    <p:anim calcmode="lin" valueType="num">
                                      <p:cBhvr additive="base">
                                        <p:cTn id="4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37430" y="1241756"/>
            <a:ext cx="10761980" cy="6993255"/>
          </a:xfrm>
        </p:spPr>
        <p:txBody>
          <a:bodyPr/>
          <a:lstStyle/>
          <a:p>
            <a:r>
              <a:rPr lang="zh-CN" altLang="en-US" dirty="0"/>
              <a:t>材料一：</a:t>
            </a:r>
            <a:r>
              <a:rPr lang="zh-CN" altLang="en-US" dirty="0">
                <a:solidFill>
                  <a:srgbClr val="C00000"/>
                </a:solidFill>
              </a:rPr>
              <a:t>传统美德 一方有难，八方支援</a:t>
            </a:r>
            <a:r>
              <a:rPr lang="zh-CN" altLang="en-US" dirty="0"/>
              <a:t>。“武汉的疫情牵动着全国人民的心。这几天，多地爱心人士捐献的蔬菜纷纷开始运往武汉。还有很多爱心人士无偿将时下最紧缺的口罩捐献出去。真可谓疫情当头，温情暖</a:t>
            </a:r>
            <a:endParaRPr lang="zh-CN" altLang="en-US" dirty="0"/>
          </a:p>
          <a:p>
            <a:r>
              <a:rPr lang="zh-CN" altLang="en-US" dirty="0"/>
              <a:t>材料二：</a:t>
            </a:r>
            <a:r>
              <a:rPr lang="zh-CN" altLang="en-US" dirty="0">
                <a:solidFill>
                  <a:srgbClr val="C00000"/>
                </a:solidFill>
              </a:rPr>
              <a:t>中国精神 </a:t>
            </a:r>
            <a:r>
              <a:rPr lang="zh-CN" altLang="en-US" dirty="0"/>
              <a:t>“新型冠状病毒疫情苦难都会使得我们亿万中国人民更加的刚毅与坚强！数不清的热心人士援助武汉，援助疫区，他们忘我奉献精神，给社会和大众带来了战胜疾病的信心和安全感。</a:t>
            </a:r>
            <a:endParaRPr lang="zh-CN" altLang="en-US" dirty="0"/>
          </a:p>
          <a:p>
            <a:r>
              <a:rPr lang="zh-CN" altLang="en-US" dirty="0"/>
              <a:t>材料三：中国力量 非常时期，危急时刻，我们中国已经全国总动员全面打响抗击新型冠状病毒肺炎疫情的防控战！面对汹汹疫情，囯家卫健委组建6支共1230人</a:t>
            </a:r>
            <a:r>
              <a:rPr lang="zh-CN" altLang="en-US" dirty="0">
                <a:solidFill>
                  <a:srgbClr val="C00000"/>
                </a:solidFill>
              </a:rPr>
              <a:t>的医疗救治队</a:t>
            </a:r>
            <a:r>
              <a:rPr lang="zh-CN" altLang="en-US" dirty="0"/>
              <a:t>星夜驰援武汉。这场疫情让我们再次见证了同舟共济、众志成城的中国力量”。武汉</a:t>
            </a:r>
            <a:r>
              <a:rPr lang="zh-CN" altLang="en-US" dirty="0">
                <a:solidFill>
                  <a:srgbClr val="C00000"/>
                </a:solidFill>
              </a:rPr>
              <a:t>火神山医院</a:t>
            </a:r>
            <a:r>
              <a:rPr lang="zh-CN" altLang="en-US" dirty="0"/>
              <a:t>总建筑面积339万平方米，可容纳1000张床位。4日相关设计方案完成，到预计2月3日前建成投入使用，只用10天时间。新型冠状病毒感染的肺炎疫情发生以来，在武汉、在湖北在全国各地，</a:t>
            </a:r>
            <a:r>
              <a:rPr lang="zh-CN" altLang="en-US" dirty="0">
                <a:solidFill>
                  <a:srgbClr val="C00000"/>
                </a:solidFill>
              </a:rPr>
              <a:t>阻击疫情的中国速度</a:t>
            </a:r>
            <a:r>
              <a:rPr lang="zh-CN" altLang="en-US" dirty="0"/>
              <a:t>”令世人瞩目。谭德塞表示：“中国用创纪录短的时间甄别出病原体”。</a:t>
            </a:r>
            <a:endParaRPr lang="zh-CN" altLang="en-US" dirty="0"/>
          </a:p>
          <a:p>
            <a:r>
              <a:rPr lang="zh-CN" altLang="en-US" dirty="0"/>
              <a:t>材料四：</a:t>
            </a:r>
            <a:r>
              <a:rPr lang="zh-CN" altLang="en-US" dirty="0">
                <a:solidFill>
                  <a:srgbClr val="C00000"/>
                </a:solidFill>
              </a:rPr>
              <a:t>中国</a:t>
            </a:r>
            <a:r>
              <a:rPr lang="zh-CN" altLang="en-US" dirty="0" smtClean="0">
                <a:solidFill>
                  <a:srgbClr val="C00000"/>
                </a:solidFill>
              </a:rPr>
              <a:t>自信 </a:t>
            </a:r>
            <a:r>
              <a:rPr lang="zh-CN" altLang="en-US" dirty="0" smtClean="0"/>
              <a:t>从</a:t>
            </a:r>
            <a:r>
              <a:rPr lang="zh-CN" altLang="en-US" dirty="0"/>
              <a:t>中国最高领导人要求坚决遏制疫情蔓廷势头，到成立由32个部门组成的应对疫情联防联控工作机制；从落实“早发现、早报告、早诊断、早隔离、早治疗”的防控措施，到将新疫情纳入法定传染病管理、列为国际检疫传染病，中国正尽最大努力防控新疫情。凭借着应对甲型H1N1流感、禽流感、埃博拉出血热等重大公共卫生事件积累的实践经验，凭借着中国上下齐心的全力支持，凭借着开放的国际交流合作，中国政府与民众有信心有能力打赢这场疫情的狙击战。</a:t>
            </a:r>
            <a:endParaRPr lang="zh-CN" altLang="en-US" dirty="0"/>
          </a:p>
        </p:txBody>
      </p:sp>
      <p:pic>
        <p:nvPicPr>
          <p:cNvPr id="4" name="图片 4" descr="7aec54e736d12f2edd889986b27fca648735688e"/>
          <p:cNvPicPr>
            <a:picLocks noChangeAspect="1"/>
          </p:cNvPicPr>
          <p:nvPr/>
        </p:nvPicPr>
        <p:blipFill>
          <a:blip r:embed="rId1" cstate="print"/>
          <a:stretch>
            <a:fillRect/>
          </a:stretch>
        </p:blipFill>
        <p:spPr>
          <a:xfrm>
            <a:off x="10144125" y="0"/>
            <a:ext cx="1682115" cy="1149350"/>
          </a:xfrm>
          <a:prstGeom prst="rect">
            <a:avLst/>
          </a:prstGeom>
        </p:spPr>
      </p:pic>
      <p:sp>
        <p:nvSpPr>
          <p:cNvPr id="5" name="文本框 4"/>
          <p:cNvSpPr txBox="1"/>
          <p:nvPr/>
        </p:nvSpPr>
        <p:spPr>
          <a:xfrm>
            <a:off x="755926" y="179319"/>
            <a:ext cx="5172710" cy="860425"/>
          </a:xfrm>
          <a:prstGeom prst="rect">
            <a:avLst/>
          </a:prstGeom>
          <a:noFill/>
        </p:spPr>
        <p:txBody>
          <a:bodyPr wrap="none" rtlCol="0">
            <a:spAutoFit/>
          </a:bodyPr>
          <a:lstStyle/>
          <a:p>
            <a:pPr algn="l"/>
            <a:endParaRPr lang="zh-CN" altLang="en-US" dirty="0"/>
          </a:p>
          <a:p>
            <a:pPr algn="l"/>
            <a:r>
              <a:rPr lang="zh-CN" altLang="en-US" sz="3200" b="1" dirty="0">
                <a:solidFill>
                  <a:srgbClr val="FF0000"/>
                </a:solidFill>
              </a:rPr>
              <a:t>命题角度三：美德 精神角度</a:t>
            </a:r>
            <a:endParaRPr lang="zh-CN" altLang="en-US" sz="3200" b="1" dirty="0">
              <a:solidFill>
                <a:srgbClr val="FF0000"/>
              </a:solidFill>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heel(1)">
                                      <p:cBhvr>
                                        <p:cTn id="11" dur="2000"/>
                                        <p:tgtEl>
                                          <p:spTgt spid="3">
                                            <p:txEl>
                                              <p:pRg st="0" end="0"/>
                                            </p:txEl>
                                          </p:spTgt>
                                        </p:tgtEl>
                                      </p:cBhvr>
                                    </p:animEffect>
                                  </p:childTnLst>
                                </p:cTn>
                              </p:par>
                              <p:par>
                                <p:cTn id="12" presetID="21" presetClass="entr" presetSubtype="1"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heel(1)">
                                      <p:cBhvr>
                                        <p:cTn id="14" dur="2000"/>
                                        <p:tgtEl>
                                          <p:spTgt spid="3">
                                            <p:txEl>
                                              <p:pRg st="1" end="1"/>
                                            </p:txEl>
                                          </p:spTgt>
                                        </p:tgtEl>
                                      </p:cBhvr>
                                    </p:animEffect>
                                  </p:childTnLst>
                                </p:cTn>
                              </p:par>
                              <p:par>
                                <p:cTn id="15" presetID="21" presetClass="entr" presetSubtype="1"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par>
                                <p:cTn id="18" presetID="21" presetClass="entr" presetSubtype="1"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heel(1)">
                                      <p:cBhvr>
                                        <p:cTn id="2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1650" y="503610"/>
            <a:ext cx="11043920" cy="5287590"/>
          </a:xfrm>
        </p:spPr>
        <p:txBody>
          <a:bodyPr/>
          <a:lstStyle/>
          <a:p>
            <a:r>
              <a:rPr lang="zh-CN" altLang="en-US" sz="2800" b="1" dirty="0">
                <a:latin typeface="+mn-ea"/>
                <a:cs typeface="楷体" panose="02010609060101010101" charset="-122"/>
              </a:rPr>
              <a:t>【核心观点】</a:t>
            </a:r>
            <a:endParaRPr lang="zh-CN" altLang="en-US" sz="2800" b="1" dirty="0">
              <a:latin typeface="+mn-ea"/>
              <a:cs typeface="楷体" panose="02010609060101010101" charset="-122"/>
            </a:endParaRPr>
          </a:p>
          <a:p>
            <a:r>
              <a:rPr lang="zh-CN" altLang="en-US" sz="2000" b="1" dirty="0">
                <a:solidFill>
                  <a:srgbClr val="C00000"/>
                </a:solidFill>
                <a:latin typeface="楷体" panose="02010609060101010101" charset="-122"/>
                <a:ea typeface="楷体" panose="02010609060101010101" charset="-122"/>
                <a:cs typeface="楷体" panose="02010609060101010101" charset="-122"/>
              </a:rPr>
              <a:t>传统美德</a:t>
            </a:r>
            <a:endParaRPr lang="zh-CN" altLang="en-US" sz="2000" b="1" dirty="0">
              <a:solidFill>
                <a:srgbClr val="C00000"/>
              </a:solidFill>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1．中华传统美德是中华文化的精髓，蕴含着丰富的道德资源。</a:t>
            </a:r>
            <a:endParaRPr lang="zh-CN" altLang="en-US" sz="1800" dirty="0">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2．中华传统美德熔铸了中华民族坚定的民族志向、高尚的民族品格和远大的民族理想，是代代相传、世世发展的民族智慧。</a:t>
            </a:r>
            <a:endParaRPr lang="zh-CN" altLang="en-US" sz="1800" dirty="0">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3．中华传统美德是建设富强民主文明和谐美丽的社会主义现代化强国的</a:t>
            </a:r>
            <a:r>
              <a:rPr lang="zh-CN" altLang="en-US" sz="1800" dirty="0">
                <a:solidFill>
                  <a:srgbClr val="C00000"/>
                </a:solidFill>
                <a:latin typeface="楷体" panose="02010609060101010101" charset="-122"/>
                <a:ea typeface="楷体" panose="02010609060101010101" charset="-122"/>
                <a:cs typeface="楷体" panose="02010609060101010101" charset="-122"/>
              </a:rPr>
              <a:t>精神力量</a:t>
            </a:r>
            <a:r>
              <a:rPr lang="zh-CN" altLang="en-US" sz="1800" dirty="0">
                <a:latin typeface="楷体" panose="02010609060101010101" charset="-122"/>
                <a:ea typeface="楷体" panose="02010609060101010101" charset="-122"/>
                <a:cs typeface="楷体" panose="02010609060101010101" charset="-122"/>
              </a:rPr>
              <a:t>。</a:t>
            </a:r>
            <a:endParaRPr lang="zh-CN" altLang="en-US" sz="1800" dirty="0">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4．中华传统美德已经融入中华民族的思维方式、价值观念、行为方式和风俗习惯，成为一种</a:t>
            </a:r>
            <a:r>
              <a:rPr lang="zh-CN" altLang="en-US" sz="1800" dirty="0">
                <a:solidFill>
                  <a:srgbClr val="C00000"/>
                </a:solidFill>
                <a:latin typeface="楷体" panose="02010609060101010101" charset="-122"/>
                <a:ea typeface="楷体" panose="02010609060101010101" charset="-122"/>
                <a:cs typeface="楷体" panose="02010609060101010101" charset="-122"/>
              </a:rPr>
              <a:t>文化基因</a:t>
            </a:r>
            <a:r>
              <a:rPr lang="zh-CN" altLang="en-US" sz="1800" dirty="0">
                <a:latin typeface="楷体" panose="02010609060101010101" charset="-122"/>
                <a:ea typeface="楷体" panose="02010609060101010101" charset="-122"/>
                <a:cs typeface="楷体" panose="02010609060101010101" charset="-122"/>
              </a:rPr>
              <a:t>。</a:t>
            </a:r>
            <a:endParaRPr lang="zh-CN" altLang="en-US" sz="1800" dirty="0">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5．美德走进生活、走向未来，我们的人生才会更加美好、更加幸福。</a:t>
            </a:r>
            <a:endParaRPr lang="zh-CN" altLang="en-US" sz="1800" dirty="0">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6．</a:t>
            </a:r>
            <a:r>
              <a:rPr lang="zh-CN" altLang="en-US" sz="1800" dirty="0">
                <a:solidFill>
                  <a:srgbClr val="C00000"/>
                </a:solidFill>
                <a:latin typeface="楷体" panose="02010609060101010101" charset="-122"/>
                <a:ea typeface="楷体" panose="02010609060101010101" charset="-122"/>
                <a:cs typeface="楷体" panose="02010609060101010101" charset="-122"/>
              </a:rPr>
              <a:t>美德的力量在于践行</a:t>
            </a:r>
            <a:r>
              <a:rPr lang="zh-CN" altLang="en-US" sz="1800" dirty="0">
                <a:latin typeface="楷体" panose="02010609060101010101" charset="-122"/>
                <a:ea typeface="楷体" panose="02010609060101010101" charset="-122"/>
                <a:cs typeface="楷体" panose="02010609060101010101" charset="-122"/>
              </a:rPr>
              <a:t>。推进社会公德、职业道德、家庭美德、个人品德建设，青少年责无旁贷。</a:t>
            </a:r>
            <a:endParaRPr lang="zh-CN" altLang="en-US" sz="1800" dirty="0">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7．倡导向上向善、孝老爱亲、忠于祖国、忠于人民，青少年必须身体力行。</a:t>
            </a:r>
            <a:endParaRPr lang="zh-CN" altLang="en-US" sz="1800" dirty="0">
              <a:latin typeface="楷体" panose="02010609060101010101" charset="-122"/>
              <a:ea typeface="楷体" panose="02010609060101010101" charset="-122"/>
              <a:cs typeface="楷体" panose="02010609060101010101" charset="-122"/>
            </a:endParaRPr>
          </a:p>
          <a:p>
            <a:endParaRPr lang="zh-CN" altLang="en-US" sz="1800" dirty="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49257" y="908015"/>
            <a:ext cx="10852237" cy="5041355"/>
          </a:xfrm>
        </p:spPr>
        <p:txBody>
          <a:bodyPr/>
          <a:lstStyle/>
          <a:p>
            <a:r>
              <a:rPr lang="zh-CN" altLang="en-US" sz="2000" b="1" dirty="0">
                <a:solidFill>
                  <a:srgbClr val="C00000"/>
                </a:solidFill>
              </a:rPr>
              <a:t>民族精神、中国力量</a:t>
            </a:r>
            <a:endParaRPr lang="zh-CN" altLang="en-US" sz="2000" b="1" dirty="0">
              <a:solidFill>
                <a:srgbClr val="C00000"/>
              </a:solidFill>
            </a:endParaRPr>
          </a:p>
          <a:p>
            <a:r>
              <a:rPr lang="zh-CN" altLang="en-US" sz="1800" dirty="0">
                <a:latin typeface="楷体" panose="02010609060101010101" charset="-122"/>
                <a:ea typeface="楷体" panose="02010609060101010101" charset="-122"/>
                <a:cs typeface="楷体" panose="02010609060101010101" charset="-122"/>
              </a:rPr>
              <a:t>1．中华民族精神具有</a:t>
            </a:r>
            <a:r>
              <a:rPr lang="zh-CN" altLang="en-US" sz="1800" dirty="0">
                <a:solidFill>
                  <a:srgbClr val="C00000"/>
                </a:solidFill>
                <a:latin typeface="楷体" panose="02010609060101010101" charset="-122"/>
                <a:ea typeface="楷体" panose="02010609060101010101" charset="-122"/>
                <a:cs typeface="楷体" panose="02010609060101010101" charset="-122"/>
              </a:rPr>
              <a:t>与时俱进</a:t>
            </a:r>
            <a:r>
              <a:rPr lang="zh-CN" altLang="en-US" sz="1800" dirty="0">
                <a:latin typeface="楷体" panose="02010609060101010101" charset="-122"/>
                <a:ea typeface="楷体" panose="02010609060101010101" charset="-122"/>
                <a:cs typeface="楷体" panose="02010609060101010101" charset="-122"/>
              </a:rPr>
              <a:t>的品格。随着时代进步不断丰富和发展。</a:t>
            </a:r>
            <a:endParaRPr lang="zh-CN" altLang="en-US" sz="1800" dirty="0">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2．</a:t>
            </a:r>
            <a:r>
              <a:rPr lang="zh-CN" altLang="en-US" sz="1800" dirty="0">
                <a:solidFill>
                  <a:srgbClr val="C00000"/>
                </a:solidFill>
                <a:latin typeface="楷体" panose="02010609060101010101" charset="-122"/>
                <a:ea typeface="楷体" panose="02010609060101010101" charset="-122"/>
                <a:cs typeface="楷体" panose="02010609060101010101" charset="-122"/>
              </a:rPr>
              <a:t>以爱国主义为核心的伟大民族精神</a:t>
            </a:r>
            <a:r>
              <a:rPr lang="zh-CN" altLang="en-US" sz="1800" dirty="0">
                <a:latin typeface="楷体" panose="02010609060101010101" charset="-122"/>
                <a:ea typeface="楷体" panose="02010609060101010101" charset="-122"/>
                <a:cs typeface="楷体" panose="02010609060101010101" charset="-122"/>
              </a:rPr>
              <a:t>是激励中华儿女为实现中国梦而奋斗的不竭精神动力。</a:t>
            </a:r>
            <a:endParaRPr lang="zh-CN" altLang="en-US" sz="1800" dirty="0">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3．中国人民在长期奋斗中培育、继承、发展起来的伟大民族精神始终是中华民族生生不息、发展壮大的</a:t>
            </a:r>
            <a:r>
              <a:rPr lang="zh-CN" altLang="en-US" sz="1800" dirty="0">
                <a:solidFill>
                  <a:srgbClr val="C00000"/>
                </a:solidFill>
                <a:latin typeface="楷体" panose="02010609060101010101" charset="-122"/>
                <a:ea typeface="楷体" panose="02010609060101010101" charset="-122"/>
                <a:cs typeface="楷体" panose="02010609060101010101" charset="-122"/>
              </a:rPr>
              <a:t>强大精神支柱</a:t>
            </a:r>
            <a:r>
              <a:rPr lang="zh-CN" altLang="en-US" sz="1800" dirty="0">
                <a:latin typeface="楷体" panose="02010609060101010101" charset="-122"/>
                <a:ea typeface="楷体" panose="02010609060101010101" charset="-122"/>
                <a:cs typeface="楷体" panose="02010609060101010101" charset="-122"/>
              </a:rPr>
              <a:t>。</a:t>
            </a:r>
            <a:endParaRPr lang="zh-CN" altLang="en-US" sz="1800" dirty="0">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4．中国力量就是全国各族人民大团结的力量。</a:t>
            </a:r>
            <a:endParaRPr lang="zh-CN" altLang="en-US" sz="1800" dirty="0">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中国自信</a:t>
            </a:r>
            <a:endParaRPr lang="zh-CN" altLang="en-US" sz="1800" dirty="0">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1．改革开放以来，中国共产党领导中国人民开辟了中国特色社会主义道路，形成了中国特色社会主义理论体系， 建立了中国特色社会主义制度，发展了中国特色社会主义文化。</a:t>
            </a:r>
            <a:r>
              <a:rPr lang="zh-CN" altLang="en-US" sz="1800" dirty="0">
                <a:solidFill>
                  <a:srgbClr val="C00000"/>
                </a:solidFill>
                <a:latin typeface="楷体" panose="02010609060101010101" charset="-122"/>
                <a:ea typeface="楷体" panose="02010609060101010101" charset="-122"/>
                <a:cs typeface="楷体" panose="02010609060101010101" charset="-122"/>
              </a:rPr>
              <a:t>这是中国自信、民族自信的根本所在。．</a:t>
            </a:r>
            <a:endParaRPr lang="zh-CN" altLang="en-US" sz="1800" dirty="0">
              <a:solidFill>
                <a:srgbClr val="C00000"/>
              </a:solidFill>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2．在党的领导下，中国特色社会主义伟大事业不断取得新的成就，</a:t>
            </a:r>
            <a:r>
              <a:rPr lang="zh-CN" altLang="en-US" sz="1800" dirty="0">
                <a:solidFill>
                  <a:srgbClr val="C00000"/>
                </a:solidFill>
                <a:latin typeface="楷体" panose="02010609060101010101" charset="-122"/>
                <a:ea typeface="楷体" panose="02010609060101010101" charset="-122"/>
                <a:cs typeface="楷体" panose="02010609060101010101" charset="-122"/>
              </a:rPr>
              <a:t>国家富强、民族振兴让中国人更加自信。</a:t>
            </a:r>
            <a:endParaRPr lang="zh-CN" altLang="en-US" sz="1800" dirty="0">
              <a:solidFill>
                <a:srgbClr val="C00000"/>
              </a:solidFill>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olidFill>
                  <a:srgbClr val="0070C0"/>
                </a:solidFill>
              </a:rPr>
              <a:t>“是什么”</a:t>
            </a:r>
            <a:endParaRPr lang="zh-CN" altLang="en-US">
              <a:solidFill>
                <a:srgbClr val="0070C0"/>
              </a:solidFill>
            </a:endParaRPr>
          </a:p>
        </p:txBody>
      </p:sp>
      <p:sp>
        <p:nvSpPr>
          <p:cNvPr id="4" name="文本框 3"/>
          <p:cNvSpPr txBox="1"/>
          <p:nvPr/>
        </p:nvSpPr>
        <p:spPr>
          <a:xfrm>
            <a:off x="1004570" y="1160145"/>
            <a:ext cx="9240520" cy="368300"/>
          </a:xfrm>
          <a:prstGeom prst="rect">
            <a:avLst/>
          </a:prstGeom>
          <a:noFill/>
        </p:spPr>
        <p:txBody>
          <a:bodyPr wrap="none" rtlCol="0">
            <a:spAutoFit/>
          </a:bodyPr>
          <a:lstStyle/>
          <a:p>
            <a:pPr algn="l"/>
            <a:r>
              <a:rPr lang="zh-CN" altLang="en-US" b="1">
                <a:solidFill>
                  <a:srgbClr val="C00000"/>
                </a:solidFill>
                <a:latin typeface="+mj-ea"/>
                <a:ea typeface="+mj-ea"/>
                <a:cs typeface="+mj-ea"/>
              </a:rPr>
              <a:t>1．“美德万年长”，请你列举抗击“新型冠状病毒疫情”中体现的中华传统美德的事迹</a:t>
            </a:r>
            <a:r>
              <a:rPr lang="zh-CN" altLang="en-US" b="1">
                <a:solidFill>
                  <a:srgbClr val="C00000"/>
                </a:solidFill>
                <a:latin typeface="仿宋" panose="02010609060101010101" charset="-122"/>
                <a:ea typeface="仿宋" panose="02010609060101010101" charset="-122"/>
                <a:cs typeface="仿宋" panose="02010609060101010101" charset="-122"/>
              </a:rPr>
              <a:t>。</a:t>
            </a:r>
            <a:endParaRPr lang="zh-CN" altLang="en-US" b="1">
              <a:solidFill>
                <a:srgbClr val="C00000"/>
              </a:solidFill>
              <a:latin typeface="仿宋" panose="02010609060101010101" charset="-122"/>
              <a:ea typeface="仿宋" panose="02010609060101010101" charset="-122"/>
              <a:cs typeface="仿宋" panose="02010609060101010101" charset="-122"/>
            </a:endParaRPr>
          </a:p>
        </p:txBody>
      </p:sp>
      <p:sp>
        <p:nvSpPr>
          <p:cNvPr id="5" name="文本框 4"/>
          <p:cNvSpPr txBox="1"/>
          <p:nvPr/>
        </p:nvSpPr>
        <p:spPr>
          <a:xfrm>
            <a:off x="1004570" y="1573309"/>
            <a:ext cx="10151110" cy="1200329"/>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（1）“一方有难，八方支援”——全国人民众志成城支援武汉抗击新型冠状病毒疫情</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2）“仁者爱人”一一数不清的热心人士援助武汉，援助疫区</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3）“忧国忧民，道济天下”的爱国情怀——84岁的钟南山院士义无反顾去武汉前线抗击“新型冠状病毒疫情”。</a:t>
            </a:r>
            <a:endParaRPr lang="zh-CN" altLang="en-US" dirty="0">
              <a:latin typeface="楷体" panose="02010609060101010101" charset="-122"/>
              <a:ea typeface="楷体" panose="02010609060101010101" charset="-122"/>
              <a:cs typeface="楷体" panose="02010609060101010101" charset="-122"/>
            </a:endParaRPr>
          </a:p>
        </p:txBody>
      </p:sp>
      <p:sp>
        <p:nvSpPr>
          <p:cNvPr id="6" name="文本框 5"/>
          <p:cNvSpPr txBox="1"/>
          <p:nvPr/>
        </p:nvSpPr>
        <p:spPr>
          <a:xfrm>
            <a:off x="868045" y="3050540"/>
            <a:ext cx="6482080" cy="368300"/>
          </a:xfrm>
          <a:prstGeom prst="rect">
            <a:avLst/>
          </a:prstGeom>
          <a:noFill/>
        </p:spPr>
        <p:txBody>
          <a:bodyPr wrap="none" rtlCol="0">
            <a:spAutoFit/>
          </a:bodyPr>
          <a:lstStyle/>
          <a:p>
            <a:pPr algn="l"/>
            <a:r>
              <a:rPr lang="zh-CN" altLang="en-US" b="1">
                <a:solidFill>
                  <a:srgbClr val="C00000"/>
                </a:solidFill>
              </a:rPr>
              <a:t>2．“中国精神”在抗击新型冠状病毒疫情”中体现在哪里呢？</a:t>
            </a:r>
            <a:endParaRPr lang="zh-CN" altLang="en-US" b="1">
              <a:solidFill>
                <a:srgbClr val="C00000"/>
              </a:solidFill>
            </a:endParaRPr>
          </a:p>
        </p:txBody>
      </p:sp>
      <p:sp>
        <p:nvSpPr>
          <p:cNvPr id="9" name="文本框 8"/>
          <p:cNvSpPr txBox="1"/>
          <p:nvPr/>
        </p:nvSpPr>
        <p:spPr>
          <a:xfrm>
            <a:off x="987315" y="3511605"/>
            <a:ext cx="9864725" cy="2031325"/>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（1）千千万万为抗击“新型冠状病毒疫情”做出贡献的人，千千万万在抗击“新型冠状病毒疫情”中闪耀真善美的人，都是“中国精神”的造就者</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2）真正的英雄，在岁月静好时，他们默默奉献爱与温暖，在抗击“新型冠状病毒疫情”最危急出现时，他们化身英雄挺身而出</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3）抗击“新型冠状病毒疫情”，勿以恶小而为之，勿以善小而不为，对生命的善去传播给更多的……这样的大善和大爱也是“中国精神”</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4）抗击“新型冠状病毒疫情”，不忘仁义礼智信，中国精神就在中国人内心深处的真善美里。</a:t>
            </a:r>
            <a:endParaRPr lang="zh-CN" altLang="en-US" dirty="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barn(inVertical)">
                                      <p:cBhvr>
                                        <p:cTn id="11" dur="500"/>
                                        <p:tgtEl>
                                          <p:spTgt spid="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Effect transition="in" filter="blinds(horizontal)">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blinds(horizontal)">
                                      <p:cBhvr>
                                        <p:cTn id="21" dur="500"/>
                                        <p:tgtEl>
                                          <p:spTgt spid="5">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5">
                                            <p:txEl>
                                              <p:pRg st="2" end="2"/>
                                            </p:txEl>
                                          </p:spTgt>
                                        </p:tgtEl>
                                        <p:attrNameLst>
                                          <p:attrName>style.visibility</p:attrName>
                                        </p:attrNameLst>
                                      </p:cBhvr>
                                      <p:to>
                                        <p:strVal val="visible"/>
                                      </p:to>
                                    </p:set>
                                    <p:animEffect transition="in" filter="blinds(horizontal)">
                                      <p:cBhvr>
                                        <p:cTn id="26" dur="500"/>
                                        <p:tgtEl>
                                          <p:spTgt spid="5">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Effect transition="in" filter="wheel(1)">
                                      <p:cBhvr>
                                        <p:cTn id="37" dur="2000"/>
                                        <p:tgtEl>
                                          <p:spTgt spid="9">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nodeType="clickEffect">
                                  <p:stCondLst>
                                    <p:cond delay="0"/>
                                  </p:stCondLst>
                                  <p:childTnLst>
                                    <p:set>
                                      <p:cBhvr>
                                        <p:cTn id="41" dur="1" fill="hold">
                                          <p:stCondLst>
                                            <p:cond delay="0"/>
                                          </p:stCondLst>
                                        </p:cTn>
                                        <p:tgtEl>
                                          <p:spTgt spid="9">
                                            <p:txEl>
                                              <p:pRg st="1" end="1"/>
                                            </p:txEl>
                                          </p:spTgt>
                                        </p:tgtEl>
                                        <p:attrNameLst>
                                          <p:attrName>style.visibility</p:attrName>
                                        </p:attrNameLst>
                                      </p:cBhvr>
                                      <p:to>
                                        <p:strVal val="visible"/>
                                      </p:to>
                                    </p:set>
                                    <p:animEffect transition="in" filter="wheel(1)">
                                      <p:cBhvr>
                                        <p:cTn id="42" dur="2000"/>
                                        <p:tgtEl>
                                          <p:spTgt spid="9">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nodeType="clickEffect">
                                  <p:stCondLst>
                                    <p:cond delay="0"/>
                                  </p:stCondLst>
                                  <p:childTnLst>
                                    <p:set>
                                      <p:cBhvr>
                                        <p:cTn id="46" dur="1" fill="hold">
                                          <p:stCondLst>
                                            <p:cond delay="0"/>
                                          </p:stCondLst>
                                        </p:cTn>
                                        <p:tgtEl>
                                          <p:spTgt spid="9">
                                            <p:txEl>
                                              <p:pRg st="2" end="2"/>
                                            </p:txEl>
                                          </p:spTgt>
                                        </p:tgtEl>
                                        <p:attrNameLst>
                                          <p:attrName>style.visibility</p:attrName>
                                        </p:attrNameLst>
                                      </p:cBhvr>
                                      <p:to>
                                        <p:strVal val="visible"/>
                                      </p:to>
                                    </p:set>
                                    <p:animEffect transition="in" filter="wheel(1)">
                                      <p:cBhvr>
                                        <p:cTn id="47" dur="2000"/>
                                        <p:tgtEl>
                                          <p:spTgt spid="9">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1" fill="hold" nodeType="clickEffect">
                                  <p:stCondLst>
                                    <p:cond delay="0"/>
                                  </p:stCondLst>
                                  <p:childTnLst>
                                    <p:set>
                                      <p:cBhvr>
                                        <p:cTn id="51" dur="1" fill="hold">
                                          <p:stCondLst>
                                            <p:cond delay="0"/>
                                          </p:stCondLst>
                                        </p:cTn>
                                        <p:tgtEl>
                                          <p:spTgt spid="9">
                                            <p:txEl>
                                              <p:pRg st="3" end="3"/>
                                            </p:txEl>
                                          </p:spTgt>
                                        </p:tgtEl>
                                        <p:attrNameLst>
                                          <p:attrName>style.visibility</p:attrName>
                                        </p:attrNameLst>
                                      </p:cBhvr>
                                      <p:to>
                                        <p:strVal val="visible"/>
                                      </p:to>
                                    </p:set>
                                    <p:animEffect transition="in" filter="wheel(1)">
                                      <p:cBhvr>
                                        <p:cTn id="52" dur="20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65082" y="539715"/>
            <a:ext cx="10852237" cy="5041355"/>
          </a:xfrm>
        </p:spPr>
        <p:txBody>
          <a:bodyPr/>
          <a:lstStyle/>
          <a:p>
            <a:r>
              <a:rPr lang="zh-CN" altLang="en-US" b="1" dirty="0">
                <a:solidFill>
                  <a:srgbClr val="C00000"/>
                </a:solidFill>
              </a:rPr>
              <a:t>3．在抗击“新型冠状病毒疫情”中体现中国速度、中国力量的有哪些事实依据？</a:t>
            </a:r>
            <a:endParaRPr lang="zh-CN" altLang="en-US" b="1" dirty="0">
              <a:solidFill>
                <a:srgbClr val="C00000"/>
              </a:solidFill>
            </a:endParaRPr>
          </a:p>
        </p:txBody>
      </p:sp>
      <p:sp>
        <p:nvSpPr>
          <p:cNvPr id="4" name="文本框 3"/>
          <p:cNvSpPr txBox="1"/>
          <p:nvPr/>
        </p:nvSpPr>
        <p:spPr>
          <a:xfrm>
            <a:off x="548171" y="1132509"/>
            <a:ext cx="11358245" cy="1476375"/>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中国速度：（1）武汉火神山医院从2020年1月24日相关设计方案完成，到预计2月3日前建成投入使用，只用10天时间。（2）“中国用创纪录短的时间甄别出病原体”。</a:t>
            </a:r>
            <a:endParaRPr lang="zh-CN" altLang="en-US" dirty="0">
              <a:latin typeface="楷体" panose="02010609060101010101" charset="-122"/>
              <a:ea typeface="楷体" panose="02010609060101010101" charset="-122"/>
              <a:cs typeface="楷体" panose="02010609060101010101" charset="-122"/>
            </a:endParaRPr>
          </a:p>
          <a:p>
            <a:pPr algn="l"/>
            <a:r>
              <a:rPr lang="zh-CN" altLang="en-US" dirty="0">
                <a:latin typeface="楷体" panose="02010609060101010101" charset="-122"/>
                <a:ea typeface="楷体" panose="02010609060101010101" charset="-122"/>
                <a:cs typeface="楷体" panose="02010609060101010101" charset="-122"/>
              </a:rPr>
              <a:t>中国力量：（1）抗击“新型冠状病毒疫情”，中国已经全国总动员全面打响抗击新型冠状病毒肺炎疫情的防控战！（2）全国人民同舟共济，众志成城，以战胜疫情为共同目标，形成强大的防控合力，坚决遏制疫情蔓延势头。</a:t>
            </a:r>
            <a:endParaRPr lang="zh-CN" altLang="en-US" dirty="0">
              <a:latin typeface="楷体" panose="02010609060101010101" charset="-122"/>
              <a:ea typeface="楷体" panose="02010609060101010101" charset="-122"/>
              <a:cs typeface="楷体" panose="02010609060101010101" charset="-122"/>
            </a:endParaRPr>
          </a:p>
        </p:txBody>
      </p:sp>
      <p:sp>
        <p:nvSpPr>
          <p:cNvPr id="5" name="文本框 4"/>
          <p:cNvSpPr txBox="1"/>
          <p:nvPr/>
        </p:nvSpPr>
        <p:spPr>
          <a:xfrm>
            <a:off x="574675" y="2875915"/>
            <a:ext cx="5796280" cy="368300"/>
          </a:xfrm>
          <a:prstGeom prst="rect">
            <a:avLst/>
          </a:prstGeom>
          <a:noFill/>
        </p:spPr>
        <p:txBody>
          <a:bodyPr wrap="none" rtlCol="0">
            <a:spAutoFit/>
          </a:bodyPr>
          <a:lstStyle/>
          <a:p>
            <a:pPr algn="l"/>
            <a:r>
              <a:rPr lang="zh-CN" altLang="en-US" b="1">
                <a:solidFill>
                  <a:srgbClr val="C00000"/>
                </a:solidFill>
              </a:rPr>
              <a:t>4．抗击“新型冠状病毒疫情”，中国自信来源于哪里？</a:t>
            </a:r>
            <a:endParaRPr lang="zh-CN" altLang="en-US" b="1">
              <a:solidFill>
                <a:srgbClr val="C00000"/>
              </a:solidFill>
            </a:endParaRPr>
          </a:p>
        </p:txBody>
      </p:sp>
      <p:sp>
        <p:nvSpPr>
          <p:cNvPr id="6" name="文本框 5"/>
          <p:cNvSpPr txBox="1"/>
          <p:nvPr/>
        </p:nvSpPr>
        <p:spPr>
          <a:xfrm>
            <a:off x="574675" y="3315970"/>
            <a:ext cx="11219760" cy="2031325"/>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（1）在党的领导下，中国特色社会主义伟大事业不断取得新的成就，</a:t>
            </a:r>
            <a:r>
              <a:rPr lang="zh-CN" altLang="en-US" dirty="0">
                <a:solidFill>
                  <a:srgbClr val="C00000"/>
                </a:solidFill>
                <a:latin typeface="楷体" panose="02010609060101010101" charset="-122"/>
                <a:ea typeface="楷体" panose="02010609060101010101" charset="-122"/>
                <a:cs typeface="楷体" panose="02010609060101010101" charset="-122"/>
              </a:rPr>
              <a:t>国家富强、民族振兴</a:t>
            </a:r>
            <a:r>
              <a:rPr lang="zh-CN" altLang="en-US" dirty="0">
                <a:latin typeface="楷体" panose="02010609060101010101" charset="-122"/>
                <a:ea typeface="楷体" panose="02010609060101010101" charset="-122"/>
                <a:cs typeface="楷体" panose="02010609060101010101" charset="-122"/>
              </a:rPr>
              <a:t>让中国人抗击“新型冠状病毒疫情”更加自信</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2）中国共产党领导中国人民开辟了中国特色社会主义</a:t>
            </a:r>
            <a:r>
              <a:rPr lang="zh-CN" altLang="en-US" dirty="0">
                <a:solidFill>
                  <a:srgbClr val="C00000"/>
                </a:solidFill>
                <a:latin typeface="楷体" panose="02010609060101010101" charset="-122"/>
                <a:ea typeface="楷体" panose="02010609060101010101" charset="-122"/>
                <a:cs typeface="楷体" panose="02010609060101010101" charset="-122"/>
              </a:rPr>
              <a:t>道路</a:t>
            </a:r>
            <a:r>
              <a:rPr lang="zh-CN" altLang="en-US" dirty="0">
                <a:latin typeface="楷体" panose="02010609060101010101" charset="-122"/>
                <a:ea typeface="楷体" panose="02010609060101010101" charset="-122"/>
                <a:cs typeface="楷体" panose="02010609060101010101" charset="-122"/>
              </a:rPr>
              <a:t>，形成了中国特色社会主义理论</a:t>
            </a:r>
            <a:r>
              <a:rPr lang="zh-CN" altLang="en-US" dirty="0">
                <a:solidFill>
                  <a:srgbClr val="C00000"/>
                </a:solidFill>
                <a:latin typeface="楷体" panose="02010609060101010101" charset="-122"/>
                <a:ea typeface="楷体" panose="02010609060101010101" charset="-122"/>
                <a:cs typeface="楷体" panose="02010609060101010101" charset="-122"/>
              </a:rPr>
              <a:t>体系</a:t>
            </a:r>
            <a:r>
              <a:rPr lang="zh-CN" altLang="en-US" dirty="0">
                <a:latin typeface="楷体" panose="02010609060101010101" charset="-122"/>
                <a:ea typeface="楷体" panose="02010609060101010101" charset="-122"/>
                <a:cs typeface="楷体" panose="02010609060101010101" charset="-122"/>
              </a:rPr>
              <a:t>，建立了中国特色社会主义</a:t>
            </a:r>
            <a:r>
              <a:rPr lang="zh-CN" altLang="en-US" dirty="0">
                <a:solidFill>
                  <a:srgbClr val="C00000"/>
                </a:solidFill>
                <a:latin typeface="楷体" panose="02010609060101010101" charset="-122"/>
                <a:ea typeface="楷体" panose="02010609060101010101" charset="-122"/>
                <a:cs typeface="楷体" panose="02010609060101010101" charset="-122"/>
              </a:rPr>
              <a:t>制度</a:t>
            </a:r>
            <a:r>
              <a:rPr lang="zh-CN" altLang="en-US" dirty="0">
                <a:latin typeface="楷体" panose="02010609060101010101" charset="-122"/>
                <a:ea typeface="楷体" panose="02010609060101010101" charset="-122"/>
                <a:cs typeface="楷体" panose="02010609060101010101" charset="-122"/>
              </a:rPr>
              <a:t>，发展了中国特色社会主义</a:t>
            </a:r>
            <a:r>
              <a:rPr lang="zh-CN" altLang="en-US" dirty="0">
                <a:solidFill>
                  <a:srgbClr val="C00000"/>
                </a:solidFill>
                <a:latin typeface="楷体" panose="02010609060101010101" charset="-122"/>
                <a:ea typeface="楷体" panose="02010609060101010101" charset="-122"/>
                <a:cs typeface="楷体" panose="02010609060101010101" charset="-122"/>
              </a:rPr>
              <a:t>文化，</a:t>
            </a:r>
            <a:r>
              <a:rPr lang="zh-CN" altLang="en-US" dirty="0">
                <a:latin typeface="楷体" panose="02010609060101010101" charset="-122"/>
                <a:ea typeface="楷体" panose="02010609060101010101" charset="-122"/>
                <a:cs typeface="楷体" panose="02010609060101010101" charset="-122"/>
              </a:rPr>
              <a:t>这是战胜“新型冠状病毒疫情”根本所在</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3）</a:t>
            </a:r>
            <a:r>
              <a:rPr lang="zh-CN" altLang="en-US" dirty="0">
                <a:solidFill>
                  <a:srgbClr val="C00000"/>
                </a:solidFill>
                <a:latin typeface="楷体" panose="02010609060101010101" charset="-122"/>
                <a:ea typeface="楷体" panose="02010609060101010101" charset="-122"/>
                <a:cs typeface="楷体" panose="02010609060101010101" charset="-122"/>
              </a:rPr>
              <a:t>中华传统美德、以爱国主义为核心的伟大民族精神</a:t>
            </a:r>
            <a:r>
              <a:rPr lang="zh-CN" altLang="en-US" dirty="0">
                <a:latin typeface="楷体" panose="02010609060101010101" charset="-122"/>
                <a:ea typeface="楷体" panose="02010609060101010101" charset="-122"/>
                <a:cs typeface="楷体" panose="02010609060101010101" charset="-122"/>
              </a:rPr>
              <a:t>是激励中华儿女战胜“新型冠状病毒疫情”的不竭精神动力</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4）</a:t>
            </a:r>
            <a:r>
              <a:rPr lang="zh-CN" altLang="en-US" dirty="0">
                <a:solidFill>
                  <a:srgbClr val="C00000"/>
                </a:solidFill>
                <a:latin typeface="楷体" panose="02010609060101010101" charset="-122"/>
                <a:ea typeface="楷体" panose="02010609060101010101" charset="-122"/>
                <a:cs typeface="楷体" panose="02010609060101010101" charset="-122"/>
              </a:rPr>
              <a:t>凝聚全国各族人民大团结的力量</a:t>
            </a:r>
            <a:r>
              <a:rPr lang="zh-CN" altLang="en-US" dirty="0">
                <a:latin typeface="楷体" panose="02010609060101010101" charset="-122"/>
                <a:ea typeface="楷体" panose="02010609060101010101" charset="-122"/>
                <a:cs typeface="楷体" panose="02010609060101010101" charset="-122"/>
              </a:rPr>
              <a:t>，坚定信心，战疫情，同舟共济筑防线，就会坚决打赢疫情防控阻击战。</a:t>
            </a:r>
            <a:endParaRPr lang="zh-CN" altLang="en-US" dirty="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barn(inVertical)">
                                      <p:cBhvr>
                                        <p:cTn id="13" dur="500"/>
                                        <p:tgtEl>
                                          <p:spTgt spid="4">
                                            <p:txEl>
                                              <p:pRg st="0" end="0"/>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Effect transition="in" filter="barn(inVertical)">
                                      <p:cBhvr>
                                        <p:cTn id="16" dur="50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Effect transition="in" filter="blinds(horizontal)">
                                      <p:cBhvr>
                                        <p:cTn id="25" dur="500"/>
                                        <p:tgtEl>
                                          <p:spTgt spid="6">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6">
                                            <p:txEl>
                                              <p:pRg st="1" end="1"/>
                                            </p:txEl>
                                          </p:spTgt>
                                        </p:tgtEl>
                                        <p:attrNameLst>
                                          <p:attrName>style.visibility</p:attrName>
                                        </p:attrNameLst>
                                      </p:cBhvr>
                                      <p:to>
                                        <p:strVal val="visible"/>
                                      </p:to>
                                    </p:set>
                                    <p:animEffect transition="in" filter="blinds(horizontal)">
                                      <p:cBhvr>
                                        <p:cTn id="30" dur="500"/>
                                        <p:tgtEl>
                                          <p:spTgt spid="6">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animEffect transition="in" filter="blinds(horizontal)">
                                      <p:cBhvr>
                                        <p:cTn id="35" dur="500"/>
                                        <p:tgtEl>
                                          <p:spTgt spid="6">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6">
                                            <p:txEl>
                                              <p:pRg st="3" end="3"/>
                                            </p:txEl>
                                          </p:spTgt>
                                        </p:tgtEl>
                                        <p:attrNameLst>
                                          <p:attrName>style.visibility</p:attrName>
                                        </p:attrNameLst>
                                      </p:cBhvr>
                                      <p:to>
                                        <p:strVal val="visible"/>
                                      </p:to>
                                    </p:set>
                                    <p:animEffect transition="in" filter="blinds(horizontal)">
                                      <p:cBhvr>
                                        <p:cTn id="40"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7361" y="0"/>
            <a:ext cx="10541457" cy="5041355"/>
          </a:xfrm>
        </p:spPr>
        <p:txBody>
          <a:bodyPr/>
          <a:lstStyle/>
          <a:p>
            <a:r>
              <a:rPr lang="zh-CN" altLang="en-US" sz="3200" b="1" dirty="0">
                <a:solidFill>
                  <a:srgbClr val="0070C0"/>
                </a:solidFill>
              </a:rPr>
              <a:t>“为什么”</a:t>
            </a:r>
            <a:endParaRPr lang="zh-CN" altLang="en-US" sz="3200" b="1" dirty="0">
              <a:solidFill>
                <a:srgbClr val="0070C0"/>
              </a:solidFill>
            </a:endParaRPr>
          </a:p>
        </p:txBody>
      </p:sp>
      <p:sp>
        <p:nvSpPr>
          <p:cNvPr id="4" name="文本框 3"/>
          <p:cNvSpPr txBox="1"/>
          <p:nvPr/>
        </p:nvSpPr>
        <p:spPr>
          <a:xfrm>
            <a:off x="669925" y="871220"/>
            <a:ext cx="7625080" cy="368300"/>
          </a:xfrm>
          <a:prstGeom prst="rect">
            <a:avLst/>
          </a:prstGeom>
          <a:noFill/>
        </p:spPr>
        <p:txBody>
          <a:bodyPr wrap="none" rtlCol="0">
            <a:spAutoFit/>
          </a:bodyPr>
          <a:lstStyle/>
          <a:p>
            <a:pPr algn="l"/>
            <a:r>
              <a:rPr lang="zh-CN" altLang="en-US" b="1">
                <a:solidFill>
                  <a:srgbClr val="C00000"/>
                </a:solidFill>
              </a:rPr>
              <a:t>1．抗击“新型冠状病毒疫情”，“一方有难，八方支援。”有哪些影响？</a:t>
            </a:r>
            <a:endParaRPr lang="zh-CN" altLang="en-US" b="1">
              <a:solidFill>
                <a:srgbClr val="C00000"/>
              </a:solidFill>
            </a:endParaRPr>
          </a:p>
        </p:txBody>
      </p:sp>
      <p:sp>
        <p:nvSpPr>
          <p:cNvPr id="6" name="文本框 5"/>
          <p:cNvSpPr txBox="1"/>
          <p:nvPr/>
        </p:nvSpPr>
        <p:spPr>
          <a:xfrm>
            <a:off x="2316480" y="2443480"/>
            <a:ext cx="309880" cy="368300"/>
          </a:xfrm>
          <a:prstGeom prst="rect">
            <a:avLst/>
          </a:prstGeom>
          <a:noFill/>
        </p:spPr>
        <p:txBody>
          <a:bodyPr wrap="none" rtlCol="0">
            <a:spAutoFit/>
          </a:bodyPr>
          <a:lstStyle/>
          <a:p>
            <a:endParaRPr lang="zh-CN" altLang="en-US"/>
          </a:p>
        </p:txBody>
      </p:sp>
      <p:sp>
        <p:nvSpPr>
          <p:cNvPr id="7" name="文本框 6"/>
          <p:cNvSpPr txBox="1"/>
          <p:nvPr/>
        </p:nvSpPr>
        <p:spPr>
          <a:xfrm>
            <a:off x="2189480" y="2316480"/>
            <a:ext cx="309880" cy="368300"/>
          </a:xfrm>
          <a:prstGeom prst="rect">
            <a:avLst/>
          </a:prstGeom>
          <a:noFill/>
        </p:spPr>
        <p:txBody>
          <a:bodyPr wrap="none" rtlCol="0">
            <a:spAutoFit/>
          </a:bodyPr>
          <a:lstStyle/>
          <a:p>
            <a:endParaRPr lang="zh-CN" altLang="en-US"/>
          </a:p>
        </p:txBody>
      </p:sp>
      <p:sp>
        <p:nvSpPr>
          <p:cNvPr id="8" name="文本框 7"/>
          <p:cNvSpPr txBox="1"/>
          <p:nvPr/>
        </p:nvSpPr>
        <p:spPr>
          <a:xfrm>
            <a:off x="1783080" y="2124710"/>
            <a:ext cx="309880" cy="368300"/>
          </a:xfrm>
          <a:prstGeom prst="rect">
            <a:avLst/>
          </a:prstGeom>
          <a:noFill/>
        </p:spPr>
        <p:txBody>
          <a:bodyPr wrap="none" rtlCol="0">
            <a:spAutoFit/>
          </a:bodyPr>
          <a:lstStyle/>
          <a:p>
            <a:endParaRPr lang="zh-CN" altLang="en-US"/>
          </a:p>
        </p:txBody>
      </p:sp>
      <p:sp>
        <p:nvSpPr>
          <p:cNvPr id="10" name="文本框 9"/>
          <p:cNvSpPr txBox="1"/>
          <p:nvPr/>
        </p:nvSpPr>
        <p:spPr>
          <a:xfrm>
            <a:off x="970280" y="1306195"/>
            <a:ext cx="9834245" cy="922020"/>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（1）有利于</a:t>
            </a:r>
            <a:r>
              <a:rPr lang="zh-CN" altLang="en-US" dirty="0">
                <a:solidFill>
                  <a:srgbClr val="C00000"/>
                </a:solidFill>
                <a:latin typeface="楷体" panose="02010609060101010101" charset="-122"/>
                <a:ea typeface="楷体" panose="02010609060101010101" charset="-122"/>
                <a:cs typeface="楷体" panose="02010609060101010101" charset="-122"/>
              </a:rPr>
              <a:t>凝聚全国各族人民大团结的力量</a:t>
            </a:r>
            <a:r>
              <a:rPr lang="zh-CN" altLang="en-US" dirty="0">
                <a:latin typeface="楷体" panose="02010609060101010101" charset="-122"/>
                <a:ea typeface="楷体" panose="02010609060101010101" charset="-122"/>
                <a:cs typeface="楷体" panose="02010609060101010101" charset="-122"/>
              </a:rPr>
              <a:t>，坚定信心，战疫情。（2）有利于弘扬</a:t>
            </a:r>
            <a:r>
              <a:rPr lang="zh-CN" altLang="en-US" dirty="0">
                <a:solidFill>
                  <a:srgbClr val="C00000"/>
                </a:solidFill>
                <a:latin typeface="楷体" panose="02010609060101010101" charset="-122"/>
                <a:ea typeface="楷体" panose="02010609060101010101" charset="-122"/>
                <a:cs typeface="楷体" panose="02010609060101010101" charset="-122"/>
              </a:rPr>
              <a:t>中华传统美德</a:t>
            </a:r>
            <a:r>
              <a:rPr lang="zh-CN" altLang="en-US" dirty="0">
                <a:latin typeface="楷体" panose="02010609060101010101" charset="-122"/>
                <a:ea typeface="楷体" panose="02010609060101010101" charset="-122"/>
                <a:cs typeface="楷体" panose="02010609060101010101" charset="-122"/>
              </a:rPr>
              <a:t>，激励中华儿女战胜“新型冠状病毒疫情”。（3）有利于我们</a:t>
            </a:r>
            <a:r>
              <a:rPr lang="zh-CN" altLang="en-US" dirty="0">
                <a:solidFill>
                  <a:srgbClr val="C00000"/>
                </a:solidFill>
                <a:latin typeface="楷体" panose="02010609060101010101" charset="-122"/>
                <a:ea typeface="楷体" panose="02010609060101010101" charset="-122"/>
                <a:cs typeface="楷体" panose="02010609060101010101" charset="-122"/>
              </a:rPr>
              <a:t>勇于承担社会责任， 倾力奉献，实现人生价值。</a:t>
            </a:r>
            <a:endParaRPr lang="zh-CN" altLang="en-US" dirty="0">
              <a:solidFill>
                <a:srgbClr val="C00000"/>
              </a:solidFill>
              <a:latin typeface="楷体" panose="02010609060101010101" charset="-122"/>
              <a:ea typeface="楷体" panose="02010609060101010101" charset="-122"/>
              <a:cs typeface="楷体" panose="02010609060101010101" charset="-122"/>
            </a:endParaRPr>
          </a:p>
        </p:txBody>
      </p:sp>
      <p:sp>
        <p:nvSpPr>
          <p:cNvPr id="11" name="文本框 10"/>
          <p:cNvSpPr txBox="1"/>
          <p:nvPr/>
        </p:nvSpPr>
        <p:spPr>
          <a:xfrm>
            <a:off x="669925" y="2228215"/>
            <a:ext cx="8831580" cy="368300"/>
          </a:xfrm>
          <a:prstGeom prst="rect">
            <a:avLst/>
          </a:prstGeom>
          <a:noFill/>
        </p:spPr>
        <p:txBody>
          <a:bodyPr wrap="none" rtlCol="0">
            <a:spAutoFit/>
          </a:bodyPr>
          <a:lstStyle/>
          <a:p>
            <a:pPr algn="l"/>
            <a:r>
              <a:rPr lang="zh-CN" altLang="en-US" b="1">
                <a:solidFill>
                  <a:srgbClr val="C00000"/>
                </a:solidFill>
              </a:rPr>
              <a:t>2．抗击“新型冠状病毒疫情” ，为什么要弘扬“中国精神”、汇聚“中国力量”呢？</a:t>
            </a:r>
            <a:endParaRPr lang="zh-CN" altLang="en-US" b="1">
              <a:solidFill>
                <a:srgbClr val="C00000"/>
              </a:solidFill>
            </a:endParaRPr>
          </a:p>
        </p:txBody>
      </p:sp>
      <p:sp>
        <p:nvSpPr>
          <p:cNvPr id="12" name="文本框 11"/>
          <p:cNvSpPr txBox="1"/>
          <p:nvPr/>
        </p:nvSpPr>
        <p:spPr>
          <a:xfrm>
            <a:off x="737870" y="2684780"/>
            <a:ext cx="10273030" cy="922020"/>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（1）弘扬昂扬向上的“中国精神”，是抗击“新型冠状病毒疫情”的需要。</a:t>
            </a:r>
            <a:r>
              <a:rPr lang="zh-CN" altLang="en-US" dirty="0">
                <a:solidFill>
                  <a:srgbClr val="C00000"/>
                </a:solidFill>
                <a:latin typeface="楷体" panose="02010609060101010101" charset="-122"/>
                <a:ea typeface="楷体" panose="02010609060101010101" charset="-122"/>
                <a:cs typeface="楷体" panose="02010609060101010101" charset="-122"/>
              </a:rPr>
              <a:t>（2）“中国精神”始终是中华民族战胜疫情的强大精神支柱。</a:t>
            </a:r>
            <a:r>
              <a:rPr lang="zh-CN" altLang="en-US" dirty="0">
                <a:latin typeface="楷体" panose="02010609060101010101" charset="-122"/>
                <a:ea typeface="楷体" panose="02010609060101010101" charset="-122"/>
                <a:cs typeface="楷体" panose="02010609060101010101" charset="-122"/>
              </a:rPr>
              <a:t>（3）弘扬振奋的“中国精神”，凝聚全国各族人民大团结的力量，中华民族就会坚决打赢“新型冠状病毒疫情”阻击战。</a:t>
            </a:r>
            <a:endParaRPr lang="zh-CN" altLang="en-US" dirty="0">
              <a:latin typeface="楷体" panose="02010609060101010101" charset="-122"/>
              <a:ea typeface="楷体" panose="02010609060101010101" charset="-122"/>
              <a:cs typeface="楷体" panose="02010609060101010101" charset="-122"/>
            </a:endParaRPr>
          </a:p>
        </p:txBody>
      </p:sp>
      <p:sp>
        <p:nvSpPr>
          <p:cNvPr id="14" name="文本框 13"/>
          <p:cNvSpPr txBox="1"/>
          <p:nvPr/>
        </p:nvSpPr>
        <p:spPr>
          <a:xfrm>
            <a:off x="970280" y="3942715"/>
            <a:ext cx="2214880" cy="583565"/>
          </a:xfrm>
          <a:prstGeom prst="rect">
            <a:avLst/>
          </a:prstGeom>
          <a:noFill/>
        </p:spPr>
        <p:txBody>
          <a:bodyPr wrap="none" rtlCol="0">
            <a:spAutoFit/>
          </a:bodyPr>
          <a:lstStyle/>
          <a:p>
            <a:pPr algn="l"/>
            <a:r>
              <a:rPr lang="zh-CN" altLang="en-US" sz="3200" b="1">
                <a:solidFill>
                  <a:srgbClr val="0070C0"/>
                </a:solidFill>
              </a:rPr>
              <a:t>“怎么办”</a:t>
            </a:r>
            <a:endParaRPr lang="zh-CN" altLang="en-US" sz="3200" b="1">
              <a:solidFill>
                <a:srgbClr val="0070C0"/>
              </a:solidFill>
            </a:endParaRPr>
          </a:p>
        </p:txBody>
      </p:sp>
      <p:sp>
        <p:nvSpPr>
          <p:cNvPr id="15" name="文本框 14"/>
          <p:cNvSpPr txBox="1"/>
          <p:nvPr/>
        </p:nvSpPr>
        <p:spPr>
          <a:xfrm>
            <a:off x="737870" y="4694555"/>
            <a:ext cx="6482080" cy="368300"/>
          </a:xfrm>
          <a:prstGeom prst="rect">
            <a:avLst/>
          </a:prstGeom>
          <a:noFill/>
        </p:spPr>
        <p:txBody>
          <a:bodyPr wrap="none" rtlCol="0">
            <a:spAutoFit/>
          </a:bodyPr>
          <a:lstStyle/>
          <a:p>
            <a:pPr algn="l"/>
            <a:r>
              <a:rPr lang="zh-CN" altLang="en-US" b="1">
                <a:solidFill>
                  <a:srgbClr val="C00000"/>
                </a:solidFill>
              </a:rPr>
              <a:t>1．请你谈谈如何弘扬家国情怀，抗击“新型冠状病毒疫情”？</a:t>
            </a:r>
            <a:endParaRPr lang="zh-CN" altLang="en-US" b="1">
              <a:solidFill>
                <a:srgbClr val="C00000"/>
              </a:solidFill>
            </a:endParaRPr>
          </a:p>
        </p:txBody>
      </p:sp>
      <p:sp>
        <p:nvSpPr>
          <p:cNvPr id="16" name="文本框 15"/>
          <p:cNvSpPr txBox="1"/>
          <p:nvPr/>
        </p:nvSpPr>
        <p:spPr>
          <a:xfrm>
            <a:off x="1053465" y="5062855"/>
            <a:ext cx="10085070" cy="1198880"/>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（1）树立正确的人生观、价值观、生命观，自觉将</a:t>
            </a:r>
            <a:r>
              <a:rPr lang="zh-CN" altLang="en-US" dirty="0">
                <a:solidFill>
                  <a:srgbClr val="C00000"/>
                </a:solidFill>
                <a:latin typeface="楷体" panose="02010609060101010101" charset="-122"/>
                <a:ea typeface="楷体" panose="02010609060101010101" charset="-122"/>
                <a:cs typeface="楷体" panose="02010609060101010101" charset="-122"/>
              </a:rPr>
              <a:t>个人命运和前途与祖国命运和前途</a:t>
            </a:r>
            <a:r>
              <a:rPr lang="zh-CN" altLang="en-US" dirty="0">
                <a:latin typeface="楷体" panose="02010609060101010101" charset="-122"/>
                <a:ea typeface="楷体" panose="02010609060101010101" charset="-122"/>
                <a:cs typeface="楷体" panose="02010609060101010101" charset="-122"/>
              </a:rPr>
              <a:t>紧密地联系在一起。（2）向上向善、孝老爱亲、忠于祖国、忠于人民，必须</a:t>
            </a:r>
            <a:r>
              <a:rPr lang="zh-CN" altLang="en-US" dirty="0">
                <a:solidFill>
                  <a:srgbClr val="C00000"/>
                </a:solidFill>
                <a:latin typeface="楷体" panose="02010609060101010101" charset="-122"/>
                <a:ea typeface="楷体" panose="02010609060101010101" charset="-122"/>
                <a:cs typeface="楷体" panose="02010609060101010101" charset="-122"/>
              </a:rPr>
              <a:t>身体力行，从自己做起</a:t>
            </a:r>
            <a:r>
              <a:rPr lang="zh-CN" altLang="en-US" dirty="0">
                <a:latin typeface="楷体" panose="02010609060101010101" charset="-122"/>
                <a:ea typeface="楷体" panose="02010609060101010101" charset="-122"/>
                <a:cs typeface="楷体" panose="02010609060101010101" charset="-122"/>
              </a:rPr>
              <a:t>，抗击“新型冠状病毒疫情。”（3）自觉弘扬以爱国主义为核心的伟大民族精神，同舟共济抗击“新型冠状病毒疫情。”（4）抗击“新型冠状病毒疫情”，</a:t>
            </a:r>
            <a:r>
              <a:rPr lang="zh-CN" altLang="en-US" dirty="0">
                <a:solidFill>
                  <a:srgbClr val="C00000"/>
                </a:solidFill>
                <a:latin typeface="楷体" panose="02010609060101010101" charset="-122"/>
                <a:ea typeface="楷体" panose="02010609060101010101" charset="-122"/>
                <a:cs typeface="楷体" panose="02010609060101010101" charset="-122"/>
              </a:rPr>
              <a:t>不造谣、不信谣、不传谣</a:t>
            </a:r>
            <a:r>
              <a:rPr lang="zh-CN" altLang="en-US" dirty="0">
                <a:latin typeface="楷体" panose="02010609060101010101" charset="-122"/>
                <a:ea typeface="楷体" panose="02010609060101010101" charset="-122"/>
                <a:cs typeface="楷体" panose="02010609060101010101" charset="-122"/>
              </a:rPr>
              <a:t>。</a:t>
            </a:r>
            <a:endParaRPr lang="zh-CN" altLang="en-US" dirty="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linds(horizont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Effect transition="in" filter="wipe(down)">
                                      <p:cBhvr>
                                        <p:cTn id="17" dur="500"/>
                                        <p:tgtEl>
                                          <p:spTgt spid="1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1">
                                            <p:txEl>
                                              <p:pRg st="0" end="0"/>
                                            </p:txEl>
                                          </p:spTgt>
                                        </p:tgtEl>
                                        <p:attrNameLst>
                                          <p:attrName>style.visibility</p:attrName>
                                        </p:attrNameLst>
                                      </p:cBhvr>
                                      <p:to>
                                        <p:strVal val="visible"/>
                                      </p:to>
                                    </p:set>
                                    <p:animEffect transition="in" filter="box(in)">
                                      <p:cBhvr>
                                        <p:cTn id="22" dur="2000"/>
                                        <p:tgtEl>
                                          <p:spTgt spid="11">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4">
                                            <p:txEl>
                                              <p:pRg st="0" end="0"/>
                                            </p:txEl>
                                          </p:spTgt>
                                        </p:tgtEl>
                                        <p:attrNameLst>
                                          <p:attrName>style.visibility</p:attrName>
                                        </p:attrNameLst>
                                      </p:cBhvr>
                                      <p:to>
                                        <p:strVal val="visible"/>
                                      </p:to>
                                    </p:set>
                                    <p:anim calcmode="lin" valueType="num">
                                      <p:cBhvr additive="base">
                                        <p:cTn id="31"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15">
                                            <p:txEl>
                                              <p:pRg st="0" end="0"/>
                                            </p:txEl>
                                          </p:spTgt>
                                        </p:tgtEl>
                                        <p:attrNameLst>
                                          <p:attrName>style.visibility</p:attrName>
                                        </p:attrNameLst>
                                      </p:cBhvr>
                                      <p:to>
                                        <p:strVal val="visible"/>
                                      </p:to>
                                    </p:set>
                                    <p:animEffect transition="in" filter="barn(inVertical)">
                                      <p:cBhvr>
                                        <p:cTn id="37" dur="500"/>
                                        <p:tgtEl>
                                          <p:spTgt spid="15">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6">
                                            <p:txEl>
                                              <p:pRg st="0" end="0"/>
                                            </p:txEl>
                                          </p:spTgt>
                                        </p:tgtEl>
                                        <p:attrNameLst>
                                          <p:attrName>style.visibility</p:attrName>
                                        </p:attrNameLst>
                                      </p:cBhvr>
                                      <p:to>
                                        <p:strVal val="visible"/>
                                      </p:to>
                                    </p:set>
                                    <p:animEffect transition="in" filter="blinds(horizontal)">
                                      <p:cBhvr>
                                        <p:cTn id="42" dur="5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42907" y="1149315"/>
            <a:ext cx="10852237" cy="5041355"/>
          </a:xfrm>
        </p:spPr>
        <p:txBody>
          <a:bodyPr/>
          <a:lstStyle/>
          <a:p>
            <a:r>
              <a:rPr lang="zh-CN" altLang="en-US" sz="3200" b="1" dirty="0">
                <a:solidFill>
                  <a:srgbClr val="FF0000"/>
                </a:solidFill>
                <a:latin typeface="楷体" panose="02010609060101010101" charset="-122"/>
                <a:ea typeface="楷体" panose="02010609060101010101" charset="-122"/>
              </a:rPr>
              <a:t>命题角度四：规则、责任角度</a:t>
            </a:r>
            <a:endParaRPr lang="zh-CN" altLang="en-US" sz="3200" b="1" dirty="0">
              <a:solidFill>
                <a:srgbClr val="FF0000"/>
              </a:solidFill>
              <a:latin typeface="楷体" panose="02010609060101010101" charset="-122"/>
              <a:ea typeface="楷体" panose="02010609060101010101" charset="-122"/>
            </a:endParaRPr>
          </a:p>
          <a:p>
            <a:r>
              <a:rPr lang="zh-CN" altLang="en-US" dirty="0"/>
              <a:t>材料一：</a:t>
            </a:r>
            <a:r>
              <a:rPr lang="zh-CN" altLang="en-US" dirty="0">
                <a:solidFill>
                  <a:srgbClr val="C00000"/>
                </a:solidFill>
              </a:rPr>
              <a:t>遵循规则才自由 </a:t>
            </a:r>
            <a:r>
              <a:rPr lang="zh-CN" altLang="en-US" dirty="0"/>
              <a:t>继2020年1月31日上午强制隔离两名武汉返集人员后，31日下午，集宁区公安局接到社区信息反映又有两名武汉返集</a:t>
            </a:r>
            <a:r>
              <a:rPr lang="zh-CN" altLang="en-US" dirty="0">
                <a:solidFill>
                  <a:srgbClr val="C00000"/>
                </a:solidFill>
              </a:rPr>
              <a:t>人员不配合隔离</a:t>
            </a:r>
            <a:r>
              <a:rPr lang="zh-CN" altLang="en-US" dirty="0"/>
              <a:t>，此二人为龙湾小区的赵某，新体大街的寇某。治安管理大队联合办事处、派出所离观察的武</a:t>
            </a:r>
            <a:r>
              <a:rPr dirty="0">
                <a:sym typeface="+mn-ea"/>
              </a:rPr>
              <a:t>对拒不配合居家隔</a:t>
            </a:r>
            <a:r>
              <a:rPr lang="zh-CN" altLang="en-US" dirty="0"/>
              <a:t>汉返集人员寇某、赵某实施强制隔离措施。</a:t>
            </a:r>
            <a:endParaRPr lang="zh-CN" altLang="en-US" dirty="0"/>
          </a:p>
          <a:p>
            <a:r>
              <a:rPr lang="zh-CN" altLang="en-US" dirty="0"/>
              <a:t>材料二：违反疫情联防联控规定的行为后果堪忧山东 省疫情分析发现，报告发生了多起典型的</a:t>
            </a:r>
            <a:r>
              <a:rPr lang="zh-CN" altLang="en-US" dirty="0">
                <a:solidFill>
                  <a:srgbClr val="C00000"/>
                </a:solidFill>
              </a:rPr>
              <a:t>家庭聚集性疫情</a:t>
            </a:r>
            <a:r>
              <a:rPr lang="zh-CN" altLang="en-US" dirty="0"/>
              <a:t>，对总体疫情的影响也非常大。在抗击疫情的关键时刻，有些人却抱着侥幸心理，违法疫情联防联控规定，顶风在城区摆设摊点、聚集闲转，给疫情防控造成了一定隐患。</a:t>
            </a:r>
            <a:endParaRPr lang="zh-CN" altLang="en-US" dirty="0"/>
          </a:p>
          <a:p>
            <a:r>
              <a:rPr lang="zh-CN" altLang="en-US" dirty="0"/>
              <a:t>材料三：疫情就是命令，防控就是责任习近平总书记强调，把人民群众生命安全和身体健康放在第一位，把疫情防控工作作为当前最重要的工作来抓。遵循习近平总书记重要指示，</a:t>
            </a:r>
            <a:r>
              <a:rPr lang="zh-CN" altLang="en-US" dirty="0">
                <a:solidFill>
                  <a:srgbClr val="C00000"/>
                </a:solidFill>
              </a:rPr>
              <a:t>全国各地按规程迅速启动重大突发公共卫生事件一级响应，全力以赴防控疫情</a:t>
            </a:r>
            <a:r>
              <a:rPr lang="zh-CN" altLang="en-US" dirty="0"/>
              <a:t>。</a:t>
            </a:r>
            <a:endParaRPr lang="zh-CN" altLang="en-US" dirty="0"/>
          </a:p>
          <a:p>
            <a:r>
              <a:rPr lang="zh-CN" altLang="en-US" dirty="0"/>
              <a:t>材料四：</a:t>
            </a:r>
            <a:r>
              <a:rPr lang="zh-CN" altLang="en-US" dirty="0">
                <a:solidFill>
                  <a:srgbClr val="C00000"/>
                </a:solidFill>
              </a:rPr>
              <a:t>不履责被</a:t>
            </a:r>
            <a:r>
              <a:rPr lang="zh-CN" altLang="en-US" dirty="0" smtClean="0">
                <a:solidFill>
                  <a:srgbClr val="C00000"/>
                </a:solidFill>
              </a:rPr>
              <a:t>处罚 </a:t>
            </a:r>
            <a:r>
              <a:rPr lang="zh-CN" altLang="en-US" dirty="0" smtClean="0"/>
              <a:t>湖北省</a:t>
            </a:r>
            <a:r>
              <a:rPr lang="zh-CN" altLang="en-US" dirty="0"/>
              <a:t>黄冈市新型冠状病毒感染的肺炎疫情非常严峻，确诊病例在湖北省内仅次于武汉。但由于认知准备不足，</a:t>
            </a:r>
            <a:r>
              <a:rPr lang="zh-CN" altLang="en-US" dirty="0">
                <a:solidFill>
                  <a:srgbClr val="C00000"/>
                </a:solidFill>
              </a:rPr>
              <a:t>一些干部重视不够、作风不实，导致黄冈市防控工作存在短板和弱项。黄冈市已问责防控工作不力的党员干部337人。</a:t>
            </a:r>
            <a:endParaRPr lang="zh-CN" altLang="en-US" dirty="0">
              <a:solidFill>
                <a:srgbClr val="C00000"/>
              </a:solidFill>
            </a:endParaRPr>
          </a:p>
        </p:txBody>
      </p:sp>
      <p:pic>
        <p:nvPicPr>
          <p:cNvPr id="6" name="图片 6" descr="2020012609594951589"/>
          <p:cNvPicPr>
            <a:picLocks noChangeAspect="1"/>
          </p:cNvPicPr>
          <p:nvPr/>
        </p:nvPicPr>
        <p:blipFill>
          <a:blip r:embed="rId1"/>
          <a:stretch>
            <a:fillRect/>
          </a:stretch>
        </p:blipFill>
        <p:spPr>
          <a:xfrm>
            <a:off x="7434898" y="502920"/>
            <a:ext cx="1994535" cy="1283970"/>
          </a:xfrm>
          <a:prstGeom prst="rect">
            <a:avLst/>
          </a:prstGeom>
        </p:spPr>
      </p:pic>
      <p:pic>
        <p:nvPicPr>
          <p:cNvPr id="5" name="图片 5" descr="2020012609595895327"/>
          <p:cNvPicPr>
            <a:picLocks noChangeAspect="1"/>
          </p:cNvPicPr>
          <p:nvPr/>
        </p:nvPicPr>
        <p:blipFill>
          <a:blip r:embed="rId2"/>
          <a:stretch>
            <a:fillRect/>
          </a:stretch>
        </p:blipFill>
        <p:spPr>
          <a:xfrm>
            <a:off x="9606598" y="506730"/>
            <a:ext cx="1988185" cy="1280160"/>
          </a:xfrm>
          <a:prstGeom prst="rect">
            <a:avLst/>
          </a:prstGeom>
        </p:spPr>
      </p:pic>
    </p:spTree>
    <p:custDataLst>
      <p:tags r:id="rId3"/>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【核心观点】</a:t>
            </a:r>
            <a:endParaRPr lang="zh-CN" altLang="en-US"/>
          </a:p>
        </p:txBody>
      </p:sp>
      <p:sp>
        <p:nvSpPr>
          <p:cNvPr id="3" name="内容占位符 2"/>
          <p:cNvSpPr>
            <a:spLocks noGrp="1"/>
          </p:cNvSpPr>
          <p:nvPr>
            <p:ph idx="1"/>
          </p:nvPr>
        </p:nvSpPr>
        <p:spPr/>
        <p:txBody>
          <a:bodyPr/>
          <a:lstStyle/>
          <a:p>
            <a:r>
              <a:rPr lang="zh-CN" altLang="en-US" sz="1800" b="1" dirty="0">
                <a:latin typeface="楷体" panose="02010609060101010101" charset="-122"/>
                <a:ea typeface="楷体" panose="02010609060101010101" charset="-122"/>
                <a:cs typeface="楷体" panose="02010609060101010101" charset="-122"/>
              </a:rPr>
              <a:t>自由与规则</a:t>
            </a:r>
            <a:endParaRPr lang="zh-CN" altLang="en-US" sz="1800" b="1" dirty="0">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1．</a:t>
            </a:r>
            <a:r>
              <a:rPr lang="zh-CN" altLang="en-US" sz="1800" dirty="0">
                <a:solidFill>
                  <a:srgbClr val="C00000"/>
                </a:solidFill>
                <a:latin typeface="楷体" panose="02010609060101010101" charset="-122"/>
                <a:ea typeface="楷体" panose="02010609060101010101" charset="-122"/>
                <a:cs typeface="楷体" panose="02010609060101010101" charset="-122"/>
              </a:rPr>
              <a:t>社会规则划定了自由的边界</a:t>
            </a:r>
            <a:r>
              <a:rPr lang="zh-CN" altLang="en-US" sz="1800" dirty="0">
                <a:latin typeface="楷体" panose="02010609060101010101" charset="-122"/>
                <a:ea typeface="楷体" panose="02010609060101010101" charset="-122"/>
                <a:cs typeface="楷体" panose="02010609060101010101" charset="-122"/>
              </a:rPr>
              <a:t>。自由不是随心所欲，它受到道德、纪律、法律等社会规则的约束。</a:t>
            </a:r>
            <a:endParaRPr lang="zh-CN" altLang="en-US" sz="1800" dirty="0">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2．公民在行使自由和权利的时候，不得损害国家的、社会的、集体的利益和其他公民的合法的自由和权利。</a:t>
            </a:r>
            <a:endParaRPr lang="zh-CN" altLang="en-US" sz="1800" dirty="0">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3．</a:t>
            </a:r>
            <a:r>
              <a:rPr lang="zh-CN" altLang="en-US" sz="1800" dirty="0">
                <a:solidFill>
                  <a:srgbClr val="C00000"/>
                </a:solidFill>
                <a:latin typeface="楷体" panose="02010609060101010101" charset="-122"/>
                <a:ea typeface="楷体" panose="02010609060101010101" charset="-122"/>
                <a:cs typeface="楷体" panose="02010609060101010101" charset="-122"/>
              </a:rPr>
              <a:t>社会规则是人们享有自由的保障，</a:t>
            </a:r>
            <a:r>
              <a:rPr lang="zh-CN" altLang="en-US" sz="1800" dirty="0">
                <a:latin typeface="楷体" panose="02010609060101010101" charset="-122"/>
                <a:ea typeface="楷体" panose="02010609060101010101" charset="-122"/>
                <a:cs typeface="楷体" panose="02010609060101010101" charset="-122"/>
              </a:rPr>
              <a:t>人们建立规则的目的不是为了限制自由，而是保证每个人不越过自由的边界，促进社会有序运行</a:t>
            </a:r>
            <a:r>
              <a:rPr lang="zh-CN" altLang="en-US" sz="1800" dirty="0" smtClean="0">
                <a:latin typeface="楷体" panose="02010609060101010101" charset="-122"/>
                <a:ea typeface="楷体" panose="02010609060101010101" charset="-122"/>
                <a:cs typeface="楷体" panose="02010609060101010101" charset="-122"/>
              </a:rPr>
              <a:t>。 </a:t>
            </a:r>
            <a:r>
              <a:rPr lang="zh-CN" altLang="en-US" sz="1800" dirty="0">
                <a:latin typeface="楷体" panose="02010609060101010101" charset="-122"/>
                <a:ea typeface="楷体" panose="02010609060101010101" charset="-122"/>
                <a:cs typeface="楷体" panose="02010609060101010101" charset="-122"/>
              </a:rPr>
              <a:t>违反规则、扰乱秩序的行为应当受到相应的处罚。</a:t>
            </a:r>
            <a:endParaRPr lang="zh-CN" altLang="en-US" sz="1800" dirty="0">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4．遵守社会规则既需要监督、提醒、奖惩等</a:t>
            </a:r>
            <a:r>
              <a:rPr lang="zh-CN" altLang="en-US" sz="1800" dirty="0">
                <a:solidFill>
                  <a:srgbClr val="C00000"/>
                </a:solidFill>
                <a:latin typeface="楷体" panose="02010609060101010101" charset="-122"/>
                <a:ea typeface="楷体" panose="02010609060101010101" charset="-122"/>
                <a:cs typeface="楷体" panose="02010609060101010101" charset="-122"/>
              </a:rPr>
              <a:t>外在约束</a:t>
            </a:r>
            <a:r>
              <a:rPr lang="zh-CN" altLang="en-US" sz="1800" dirty="0">
                <a:latin typeface="楷体" panose="02010609060101010101" charset="-122"/>
                <a:ea typeface="楷体" panose="02010609060101010101" charset="-122"/>
                <a:cs typeface="楷体" panose="02010609060101010101" charset="-122"/>
              </a:rPr>
              <a:t>，又需要</a:t>
            </a:r>
            <a:r>
              <a:rPr lang="zh-CN" altLang="en-US" sz="1800" dirty="0">
                <a:solidFill>
                  <a:srgbClr val="C00000"/>
                </a:solidFill>
                <a:latin typeface="楷体" panose="02010609060101010101" charset="-122"/>
                <a:ea typeface="楷体" panose="02010609060101010101" charset="-122"/>
                <a:cs typeface="楷体" panose="02010609060101010101" charset="-122"/>
              </a:rPr>
              <a:t>自我约束</a:t>
            </a:r>
            <a:r>
              <a:rPr lang="zh-CN" altLang="en-US" sz="1800" dirty="0">
                <a:latin typeface="楷体" panose="02010609060101010101" charset="-122"/>
                <a:ea typeface="楷体" panose="02010609060101010101" charset="-122"/>
                <a:cs typeface="楷体" panose="02010609060101010101" charset="-122"/>
              </a:rPr>
              <a:t>，严于律己，不断自我反省，克服已经发现的不良行为，做到自觉遵守规则。</a:t>
            </a:r>
            <a:endParaRPr lang="zh-CN" altLang="en-US" sz="1800" dirty="0">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5． 遵守社会规则，需要我们发自内心地</a:t>
            </a:r>
            <a:r>
              <a:rPr lang="zh-CN" altLang="en-US" sz="1800" dirty="0">
                <a:solidFill>
                  <a:srgbClr val="C00000"/>
                </a:solidFill>
                <a:latin typeface="楷体" panose="02010609060101010101" charset="-122"/>
                <a:ea typeface="楷体" panose="02010609060101010101" charset="-122"/>
                <a:cs typeface="楷体" panose="02010609060101010101" charset="-122"/>
              </a:rPr>
              <a:t>敬畏规则</a:t>
            </a:r>
            <a:r>
              <a:rPr lang="zh-CN" altLang="en-US" sz="1800" dirty="0">
                <a:latin typeface="楷体" panose="02010609060101010101" charset="-122"/>
                <a:ea typeface="楷体" panose="02010609060101010101" charset="-122"/>
                <a:cs typeface="楷体" panose="02010609060101010101" charset="-122"/>
              </a:rPr>
              <a:t>，将规则作为自己行动的准绳。将规则内化于心、外化于行。</a:t>
            </a:r>
            <a:endParaRPr lang="zh-CN" altLang="en-US" sz="1800" dirty="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91465" y="431800"/>
            <a:ext cx="9772015" cy="5041265"/>
          </a:xfrm>
        </p:spPr>
        <p:txBody>
          <a:bodyPr/>
          <a:lstStyle/>
          <a:p>
            <a:r>
              <a:rPr lang="zh-CN" altLang="en-US" sz="3200" b="1" dirty="0">
                <a:gradFill>
                  <a:gsLst>
                    <a:gs pos="0">
                      <a:srgbClr val="14CD68"/>
                    </a:gs>
                    <a:gs pos="100000">
                      <a:srgbClr val="0B6E38"/>
                    </a:gs>
                  </a:gsLst>
                  <a:lin scaled="0"/>
                </a:gradFill>
                <a:latin typeface="楷体" panose="02010609060101010101" charset="-122"/>
                <a:ea typeface="楷体" panose="02010609060101010101" charset="-122"/>
                <a:cs typeface="楷体" panose="02010609060101010101" charset="-122"/>
              </a:rPr>
              <a:t>命题角度一： 生命角度</a:t>
            </a:r>
            <a:endParaRPr lang="zh-CN" altLang="en-US" sz="3200" b="1" dirty="0">
              <a:gradFill>
                <a:gsLst>
                  <a:gs pos="0">
                    <a:srgbClr val="14CD68"/>
                  </a:gs>
                  <a:gs pos="100000">
                    <a:srgbClr val="0B6E38"/>
                  </a:gs>
                </a:gsLst>
                <a:lin scaled="0"/>
              </a:gradFill>
              <a:latin typeface="楷体" panose="02010609060101010101" charset="-122"/>
              <a:ea typeface="楷体" panose="02010609060101010101" charset="-122"/>
              <a:cs typeface="楷体" panose="02010609060101010101" charset="-122"/>
            </a:endParaRPr>
          </a:p>
          <a:p>
            <a:r>
              <a:rPr lang="zh-CN" altLang="en-US" sz="1800" dirty="0"/>
              <a:t>材料一：2019新型冠状病毒，因2019年武汉病毒性肺炎病例而被发现，2020年1月12日被世界卫生组织命名。</a:t>
            </a:r>
            <a:r>
              <a:rPr lang="zh-CN" altLang="en-US" sz="1800" dirty="0">
                <a:solidFill>
                  <a:srgbClr val="C00000"/>
                </a:solidFill>
              </a:rPr>
              <a:t>新型冠状病毒是以前从未在人体中发现的冠状病毒新毒株</a:t>
            </a:r>
            <a:r>
              <a:rPr lang="zh-CN" altLang="en-US" sz="1800" dirty="0"/>
              <a:t>。</a:t>
            </a:r>
            <a:endParaRPr lang="zh-CN" altLang="en-US" sz="1800" dirty="0"/>
          </a:p>
          <a:p>
            <a:r>
              <a:rPr lang="zh-CN" altLang="en-US" sz="1800" dirty="0"/>
              <a:t>材料二：新型冠状病毒溯源研究取得阶段性进展。中国疾控中心在病毒溯源研究中取得阶段性进展，该所首次从华南海鲜市场的585份环境样本中，检测到33份样品含有新型冠状病毒核酸，并成功在阳性环境标本中分离病毒，</a:t>
            </a:r>
            <a:r>
              <a:rPr lang="zh-CN" altLang="en-US" sz="1800" dirty="0">
                <a:solidFill>
                  <a:srgbClr val="C00000"/>
                </a:solidFill>
              </a:rPr>
              <a:t>提示该病毒来源于华南海鲜市场销售的野生动物</a:t>
            </a:r>
            <a:r>
              <a:rPr lang="zh-CN" altLang="en-US" sz="1800" dirty="0"/>
              <a:t>。</a:t>
            </a:r>
            <a:endParaRPr lang="zh-CN" altLang="en-US" sz="1800" dirty="0"/>
          </a:p>
          <a:p>
            <a:r>
              <a:rPr lang="zh-CN" altLang="en-US" sz="1800" dirty="0"/>
              <a:t>材料三：“生命重于泰山，疫情就是命令，防控就是责任。”习近平总书记强调，把</a:t>
            </a:r>
            <a:r>
              <a:rPr lang="zh-CN" altLang="en-US" sz="1800" dirty="0">
                <a:solidFill>
                  <a:srgbClr val="C00000"/>
                </a:solidFill>
              </a:rPr>
              <a:t>人民群众生命安全和身体健康放在第一位</a:t>
            </a:r>
            <a:r>
              <a:rPr lang="zh-CN" altLang="en-US" sz="1800" dirty="0"/>
              <a:t>，把疫情防控工作作为当前最重要的工作来抓。</a:t>
            </a:r>
            <a:endParaRPr lang="zh-CN" altLang="en-US" sz="1800" dirty="0"/>
          </a:p>
          <a:p>
            <a:r>
              <a:rPr lang="zh-CN" altLang="en-US" sz="1800" dirty="0"/>
              <a:t>材料四：科学防治。著名的病毒学家、闻玉梅院士亲自撰写了“冠状病毒的致病性及防控”，传播科学信息。“对待武汉的疫情</a:t>
            </a:r>
            <a:r>
              <a:rPr lang="zh-CN" altLang="en-US" sz="1800" dirty="0">
                <a:solidFill>
                  <a:srgbClr val="C00000"/>
                </a:solidFill>
              </a:rPr>
              <a:t>既不能盲目乐观，也要避免过度恐慌</a:t>
            </a:r>
            <a:r>
              <a:rPr lang="zh-CN" altLang="en-US" sz="1800" dirty="0"/>
              <a:t>，否则不能科学地对待眼前的疫情”。这一席话引发大家对当前全国疫情的深入思考……</a:t>
            </a:r>
            <a:endParaRPr lang="zh-CN" altLang="en-US" sz="1800" dirty="0"/>
          </a:p>
        </p:txBody>
      </p:sp>
      <p:pic>
        <p:nvPicPr>
          <p:cNvPr id="4" name="图片 1" descr="QQ图片20200205220147"/>
          <p:cNvPicPr>
            <a:picLocks noChangeAspect="1"/>
          </p:cNvPicPr>
          <p:nvPr>
            <p:custDataLst>
              <p:tags r:id="rId1"/>
            </p:custDataLst>
          </p:nvPr>
        </p:nvPicPr>
        <p:blipFill>
          <a:blip r:embed="rId2"/>
          <a:stretch>
            <a:fillRect/>
          </a:stretch>
        </p:blipFill>
        <p:spPr>
          <a:xfrm>
            <a:off x="9863813" y="181334"/>
            <a:ext cx="2169160" cy="1638300"/>
          </a:xfrm>
          <a:prstGeom prst="rect">
            <a:avLst/>
          </a:prstGeom>
        </p:spPr>
      </p:pic>
    </p:spTree>
    <p:custDataLst>
      <p:tags r:id="rId3"/>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08000" y="722630"/>
            <a:ext cx="10852150" cy="5277485"/>
          </a:xfrm>
        </p:spPr>
        <p:txBody>
          <a:bodyPr/>
          <a:lstStyle/>
          <a:p>
            <a:r>
              <a:rPr lang="zh-CN" altLang="en-US" sz="1800" b="1" dirty="0">
                <a:latin typeface="楷体" panose="02010609060101010101" charset="-122"/>
                <a:ea typeface="楷体" panose="02010609060101010101" charset="-122"/>
                <a:cs typeface="楷体" panose="02010609060101010101" charset="-122"/>
              </a:rPr>
              <a:t>责任</a:t>
            </a:r>
            <a:endParaRPr lang="zh-CN" altLang="en-US" sz="1800" b="1" dirty="0">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1．只有人人</a:t>
            </a:r>
            <a:r>
              <a:rPr lang="zh-CN" altLang="en-US" sz="1800" dirty="0">
                <a:solidFill>
                  <a:srgbClr val="C00000"/>
                </a:solidFill>
                <a:latin typeface="楷体" panose="02010609060101010101" charset="-122"/>
                <a:ea typeface="楷体" panose="02010609060101010101" charset="-122"/>
                <a:cs typeface="楷体" panose="02010609060101010101" charset="-122"/>
              </a:rPr>
              <a:t>认识到自己扮演的角色、承担应尽的责任</a:t>
            </a:r>
            <a:r>
              <a:rPr lang="zh-CN" altLang="en-US" sz="1800" dirty="0">
                <a:latin typeface="楷体" panose="02010609060101010101" charset="-122"/>
                <a:ea typeface="楷体" panose="02010609060101010101" charset="-122"/>
                <a:cs typeface="楷体" panose="02010609060101010101" charset="-122"/>
              </a:rPr>
              <a:t>，才能构建各尽其责、各得其所而又和谐相处的社会。</a:t>
            </a:r>
            <a:endParaRPr lang="zh-CN" altLang="en-US" sz="1800" dirty="0">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2．作为社会的一员 ，我们应该</a:t>
            </a:r>
            <a:r>
              <a:rPr lang="zh-CN" altLang="en-US" sz="1800" dirty="0">
                <a:solidFill>
                  <a:srgbClr val="C00000"/>
                </a:solidFill>
                <a:latin typeface="楷体" panose="02010609060101010101" charset="-122"/>
                <a:ea typeface="楷体" panose="02010609060101010101" charset="-122"/>
                <a:cs typeface="楷体" panose="02010609060101010101" charset="-122"/>
              </a:rPr>
              <a:t>遵守社会规则，维护公共秩序</a:t>
            </a:r>
            <a:r>
              <a:rPr lang="zh-CN" altLang="en-US" sz="1800" dirty="0">
                <a:latin typeface="楷体" panose="02010609060101010101" charset="-122"/>
                <a:ea typeface="楷体" panose="02010609060101010101" charset="-122"/>
                <a:cs typeface="楷体" panose="02010609060101010101" charset="-122"/>
              </a:rPr>
              <a:t>；作为中华儿女，我们应该做“位卑未敢忘忧国”，心系祖国的命运和前途。</a:t>
            </a:r>
            <a:endParaRPr lang="zh-CN" altLang="en-US" sz="1800" dirty="0">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3．只有对自己负责的人，才能使自己的潜能得到充分挖掘和发挥，才有资格、有能力、有信心承担起时代和国家所赋予的使命。</a:t>
            </a:r>
            <a:endParaRPr lang="zh-CN" altLang="en-US" sz="1800" dirty="0">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6．只有人人具有责任心，自觉履行应尽的责任，我们才能共享更加幸福美好的生活。</a:t>
            </a:r>
            <a:endParaRPr lang="zh-CN" altLang="en-US" sz="1800" dirty="0">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7．</a:t>
            </a:r>
            <a:r>
              <a:rPr sz="1800" dirty="0">
                <a:solidFill>
                  <a:srgbClr val="C00000"/>
                </a:solidFill>
                <a:latin typeface="楷体" panose="02010609060101010101" charset="-122"/>
                <a:ea typeface="楷体" panose="02010609060101010101" charset="-122"/>
                <a:cs typeface="楷体" panose="02010609060101010101" charset="-122"/>
              </a:rPr>
              <a:t>承担责任的代价</a:t>
            </a:r>
            <a:r>
              <a:rPr lang="zh-CN" altLang="en-US" sz="1800" dirty="0">
                <a:latin typeface="楷体" panose="02010609060101010101" charset="-122"/>
                <a:ea typeface="楷体" panose="02010609060101010101" charset="-122"/>
                <a:cs typeface="楷体" panose="02010609060101010101" charset="-122"/>
              </a:rPr>
              <a:t>，不仅意味着付出时间、精力和金钱，而且意味着可能因为做的不好而受到责备，甚至受到处罚。</a:t>
            </a:r>
            <a:endParaRPr lang="zh-CN" altLang="en-US" sz="1800" dirty="0">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8．构建和谐人际关系，创造美好社会生活离不开责任。</a:t>
            </a:r>
            <a:endParaRPr lang="zh-CN" altLang="en-US" sz="1800" dirty="0">
              <a:latin typeface="楷体" panose="02010609060101010101" charset="-122"/>
              <a:ea typeface="楷体" panose="02010609060101010101" charset="-122"/>
              <a:cs typeface="楷体" panose="02010609060101010101" charset="-122"/>
            </a:endParaRPr>
          </a:p>
          <a:p>
            <a:r>
              <a:rPr lang="zh-CN" altLang="en-US" sz="1800" dirty="0">
                <a:latin typeface="楷体" panose="02010609060101010101" charset="-122"/>
                <a:ea typeface="楷体" panose="02010609060101010101" charset="-122"/>
                <a:cs typeface="楷体" panose="02010609060101010101" charset="-122"/>
              </a:rPr>
              <a:t>9．社会和谐、民族振兴、国家富强，</a:t>
            </a:r>
            <a:r>
              <a:rPr sz="1800" dirty="0">
                <a:solidFill>
                  <a:srgbClr val="C00000"/>
                </a:solidFill>
                <a:latin typeface="楷体" panose="02010609060101010101" charset="-122"/>
                <a:ea typeface="楷体" panose="02010609060101010101" charset="-122"/>
                <a:cs typeface="楷体" panose="02010609060101010101" charset="-122"/>
              </a:rPr>
              <a:t>离不开你我他的责任担当。</a:t>
            </a:r>
            <a:endParaRPr sz="1800" dirty="0">
              <a:solidFill>
                <a:srgbClr val="C00000"/>
              </a:solidFill>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72476" y="312496"/>
            <a:ext cx="10852237" cy="5041355"/>
          </a:xfrm>
        </p:spPr>
        <p:txBody>
          <a:bodyPr/>
          <a:lstStyle/>
          <a:p>
            <a:r>
              <a:rPr lang="zh-CN" altLang="en-US" sz="3200" b="1" dirty="0">
                <a:solidFill>
                  <a:srgbClr val="0070C0"/>
                </a:solidFill>
              </a:rPr>
              <a:t>“是什么”</a:t>
            </a:r>
            <a:endParaRPr lang="zh-CN" altLang="en-US" sz="3200" b="1" dirty="0">
              <a:solidFill>
                <a:srgbClr val="0070C0"/>
              </a:solidFill>
            </a:endParaRPr>
          </a:p>
        </p:txBody>
      </p:sp>
      <p:sp>
        <p:nvSpPr>
          <p:cNvPr id="4" name="文本框 3"/>
          <p:cNvSpPr txBox="1"/>
          <p:nvPr/>
        </p:nvSpPr>
        <p:spPr>
          <a:xfrm>
            <a:off x="695656" y="914869"/>
            <a:ext cx="7396480" cy="368300"/>
          </a:xfrm>
          <a:prstGeom prst="rect">
            <a:avLst/>
          </a:prstGeom>
          <a:noFill/>
        </p:spPr>
        <p:txBody>
          <a:bodyPr wrap="none" rtlCol="0">
            <a:spAutoFit/>
          </a:bodyPr>
          <a:lstStyle/>
          <a:p>
            <a:pPr algn="l"/>
            <a:r>
              <a:rPr lang="zh-CN" altLang="en-US" b="1" dirty="0">
                <a:solidFill>
                  <a:srgbClr val="C00000"/>
                </a:solidFill>
              </a:rPr>
              <a:t>1．请你对武汉返集人员寇某、赵某拒不执行隔离措施的行为进行评析。</a:t>
            </a:r>
            <a:endParaRPr lang="zh-CN" altLang="en-US" b="1" dirty="0">
              <a:solidFill>
                <a:srgbClr val="C00000"/>
              </a:solidFill>
            </a:endParaRPr>
          </a:p>
        </p:txBody>
      </p:sp>
      <p:sp>
        <p:nvSpPr>
          <p:cNvPr id="6" name="文本框 5"/>
          <p:cNvSpPr txBox="1"/>
          <p:nvPr/>
        </p:nvSpPr>
        <p:spPr>
          <a:xfrm>
            <a:off x="911059" y="1415692"/>
            <a:ext cx="10565324" cy="2031325"/>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（1）社会规则划定了自由的边界。自由不是随心所欲，它受到道德、法律等社会规则的约束</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2）</a:t>
            </a:r>
            <a:r>
              <a:rPr lang="zh-CN" altLang="en-US" dirty="0">
                <a:solidFill>
                  <a:srgbClr val="C00000"/>
                </a:solidFill>
                <a:latin typeface="楷体" panose="02010609060101010101" charset="-122"/>
                <a:ea typeface="楷体" panose="02010609060101010101" charset="-122"/>
                <a:cs typeface="楷体" panose="02010609060101010101" charset="-122"/>
              </a:rPr>
              <a:t>公民在行使自由和权利的时候，</a:t>
            </a:r>
            <a:r>
              <a:rPr lang="zh-CN" altLang="en-US" dirty="0">
                <a:latin typeface="楷体" panose="02010609060101010101" charset="-122"/>
                <a:ea typeface="楷体" panose="02010609060101010101" charset="-122"/>
                <a:cs typeface="楷体" panose="02010609060101010101" charset="-122"/>
              </a:rPr>
              <a:t>不得损害国家的、社会的、集体的利益和其他公民的合法的自由和权利</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3）他们拒不执行隔离措施割裂了</a:t>
            </a:r>
            <a:r>
              <a:rPr lang="zh-CN" altLang="en-US" dirty="0">
                <a:solidFill>
                  <a:srgbClr val="C00000"/>
                </a:solidFill>
                <a:latin typeface="楷体" panose="02010609060101010101" charset="-122"/>
                <a:ea typeface="楷体" panose="02010609060101010101" charset="-122"/>
                <a:cs typeface="楷体" panose="02010609060101010101" charset="-122"/>
              </a:rPr>
              <a:t>权利和义务的关系</a:t>
            </a:r>
            <a:r>
              <a:rPr lang="zh-CN" altLang="en-US" dirty="0">
                <a:latin typeface="楷体" panose="02010609060101010101" charset="-122"/>
                <a:ea typeface="楷体" panose="02010609060101010101" charset="-122"/>
                <a:cs typeface="楷体" panose="02010609060101010101" charset="-122"/>
              </a:rPr>
              <a:t>，只享受自由的权利，没有履行遵守社会规则的义务</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4）社会规则保证每个人不越过自由的边界，促进社会有序运行</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5）</a:t>
            </a:r>
            <a:r>
              <a:rPr lang="zh-CN" altLang="en-US" dirty="0">
                <a:solidFill>
                  <a:srgbClr val="C00000"/>
                </a:solidFill>
                <a:latin typeface="楷体" panose="02010609060101010101" charset="-122"/>
                <a:ea typeface="楷体" panose="02010609060101010101" charset="-122"/>
                <a:cs typeface="楷体" panose="02010609060101010101" charset="-122"/>
              </a:rPr>
              <a:t>违反规则、扰乱秩序的行为应当受到相应的处罚。</a:t>
            </a:r>
            <a:endParaRPr lang="zh-CN" altLang="en-US" dirty="0">
              <a:solidFill>
                <a:srgbClr val="C00000"/>
              </a:solidFill>
              <a:latin typeface="楷体" panose="02010609060101010101" charset="-122"/>
              <a:ea typeface="楷体" panose="02010609060101010101" charset="-122"/>
              <a:cs typeface="楷体" panose="02010609060101010101" charset="-122"/>
            </a:endParaRPr>
          </a:p>
        </p:txBody>
      </p:sp>
      <p:sp>
        <p:nvSpPr>
          <p:cNvPr id="7" name="文本框 6"/>
          <p:cNvSpPr txBox="1"/>
          <p:nvPr/>
        </p:nvSpPr>
        <p:spPr>
          <a:xfrm>
            <a:off x="601980" y="3662680"/>
            <a:ext cx="6710680" cy="368300"/>
          </a:xfrm>
          <a:prstGeom prst="rect">
            <a:avLst/>
          </a:prstGeom>
          <a:noFill/>
        </p:spPr>
        <p:txBody>
          <a:bodyPr wrap="none" rtlCol="0">
            <a:spAutoFit/>
          </a:bodyPr>
          <a:lstStyle/>
          <a:p>
            <a:pPr algn="l"/>
            <a:r>
              <a:rPr lang="zh-CN" altLang="en-US" b="1">
                <a:solidFill>
                  <a:srgbClr val="C00000"/>
                </a:solidFill>
              </a:rPr>
              <a:t>2．“聚集闲转，也不一定传染疫情“请你分析这些公民的行为。</a:t>
            </a:r>
            <a:endParaRPr lang="zh-CN" altLang="en-US" b="1">
              <a:solidFill>
                <a:srgbClr val="C00000"/>
              </a:solidFill>
            </a:endParaRPr>
          </a:p>
        </p:txBody>
      </p:sp>
      <p:sp>
        <p:nvSpPr>
          <p:cNvPr id="8" name="文本框 7"/>
          <p:cNvSpPr txBox="1"/>
          <p:nvPr/>
        </p:nvSpPr>
        <p:spPr>
          <a:xfrm>
            <a:off x="523239" y="4274185"/>
            <a:ext cx="11125421" cy="1200329"/>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（1）在抗击疫情的关键时刻，有些人却抱着“聚集闲转”的侥幸心理，给疫情防控造成了</a:t>
            </a:r>
            <a:r>
              <a:rPr lang="zh-CN" altLang="en-US" dirty="0">
                <a:solidFill>
                  <a:srgbClr val="C00000"/>
                </a:solidFill>
                <a:latin typeface="楷体" panose="02010609060101010101" charset="-122"/>
                <a:ea typeface="楷体" panose="02010609060101010101" charset="-122"/>
                <a:cs typeface="楷体" panose="02010609060101010101" charset="-122"/>
              </a:rPr>
              <a:t>一定隐患</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2）公民在行使自由和权利的时候，不得损害国家的、社会的、集体的利益和其他公民的合法的自由和权利</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3）“聚集闲转”看似自由的行为，却危及</a:t>
            </a:r>
            <a:r>
              <a:rPr lang="zh-CN" altLang="en-US" dirty="0">
                <a:solidFill>
                  <a:srgbClr val="C00000"/>
                </a:solidFill>
                <a:latin typeface="楷体" panose="02010609060101010101" charset="-122"/>
                <a:ea typeface="楷体" panose="02010609060101010101" charset="-122"/>
                <a:cs typeface="楷体" panose="02010609060101010101" charset="-122"/>
              </a:rPr>
              <a:t>社会公共安全</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4）“聚集闲转’是对自己不负责的行为，也是对他人、社会、国家</a:t>
            </a:r>
            <a:r>
              <a:rPr lang="zh-CN" altLang="en-US" dirty="0">
                <a:solidFill>
                  <a:srgbClr val="C00000"/>
                </a:solidFill>
                <a:latin typeface="楷体" panose="02010609060101010101" charset="-122"/>
                <a:ea typeface="楷体" panose="02010609060101010101" charset="-122"/>
                <a:cs typeface="楷体" panose="02010609060101010101" charset="-122"/>
              </a:rPr>
              <a:t>不负责任</a:t>
            </a:r>
            <a:r>
              <a:rPr lang="zh-CN" altLang="en-US" dirty="0">
                <a:latin typeface="楷体" panose="02010609060101010101" charset="-122"/>
                <a:ea typeface="楷体" panose="02010609060101010101" charset="-122"/>
                <a:cs typeface="楷体" panose="02010609060101010101" charset="-122"/>
              </a:rPr>
              <a:t>的行为。</a:t>
            </a:r>
            <a:endParaRPr lang="zh-CN" altLang="en-US" dirty="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blinds(horizontal)">
                                      <p:cBhvr>
                                        <p:cTn id="11" dur="500"/>
                                        <p:tgtEl>
                                          <p:spTgt spid="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wipe(down)">
                                      <p:cBhvr>
                                        <p:cTn id="16" dur="500"/>
                                        <p:tgtEl>
                                          <p:spTgt spid="6">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Effect transition="in" filter="wipe(down)">
                                      <p:cBhvr>
                                        <p:cTn id="21" dur="500"/>
                                        <p:tgtEl>
                                          <p:spTgt spid="6">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6">
                                            <p:txEl>
                                              <p:pRg st="2" end="2"/>
                                            </p:txEl>
                                          </p:spTgt>
                                        </p:tgtEl>
                                        <p:attrNameLst>
                                          <p:attrName>style.visibility</p:attrName>
                                        </p:attrNameLst>
                                      </p:cBhvr>
                                      <p:to>
                                        <p:strVal val="visible"/>
                                      </p:to>
                                    </p:set>
                                    <p:animEffect transition="in" filter="wipe(down)">
                                      <p:cBhvr>
                                        <p:cTn id="26" dur="500"/>
                                        <p:tgtEl>
                                          <p:spTgt spid="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Effect transition="in" filter="wipe(down)">
                                      <p:cBhvr>
                                        <p:cTn id="31" dur="500"/>
                                        <p:tgtEl>
                                          <p:spTgt spid="6">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6">
                                            <p:txEl>
                                              <p:pRg st="4" end="4"/>
                                            </p:txEl>
                                          </p:spTgt>
                                        </p:tgtEl>
                                        <p:attrNameLst>
                                          <p:attrName>style.visibility</p:attrName>
                                        </p:attrNameLst>
                                      </p:cBhvr>
                                      <p:to>
                                        <p:strVal val="visible"/>
                                      </p:to>
                                    </p:set>
                                    <p:animEffect transition="in" filter="wipe(down)">
                                      <p:cBhvr>
                                        <p:cTn id="36" dur="500"/>
                                        <p:tgtEl>
                                          <p:spTgt spid="6">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8">
                                            <p:txEl>
                                              <p:pRg st="0" end="0"/>
                                            </p:txEl>
                                          </p:spTgt>
                                        </p:tgtEl>
                                        <p:attrNameLst>
                                          <p:attrName>style.visibility</p:attrName>
                                        </p:attrNameLst>
                                      </p:cBhvr>
                                      <p:to>
                                        <p:strVal val="visible"/>
                                      </p:to>
                                    </p:set>
                                    <p:anim calcmode="lin" valueType="num">
                                      <p:cBhvr additive="base">
                                        <p:cTn id="4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8">
                                            <p:txEl>
                                              <p:pRg st="1" end="1"/>
                                            </p:txEl>
                                          </p:spTgt>
                                        </p:tgtEl>
                                        <p:attrNameLst>
                                          <p:attrName>style.visibility</p:attrName>
                                        </p:attrNameLst>
                                      </p:cBhvr>
                                      <p:to>
                                        <p:strVal val="visible"/>
                                      </p:to>
                                    </p:set>
                                    <p:anim calcmode="lin" valueType="num">
                                      <p:cBhvr additive="base">
                                        <p:cTn id="51"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8">
                                            <p:txEl>
                                              <p:pRg st="2" end="2"/>
                                            </p:txEl>
                                          </p:spTgt>
                                        </p:tgtEl>
                                        <p:attrNameLst>
                                          <p:attrName>style.visibility</p:attrName>
                                        </p:attrNameLst>
                                      </p:cBhvr>
                                      <p:to>
                                        <p:strVal val="visible"/>
                                      </p:to>
                                    </p:set>
                                    <p:anim calcmode="lin" valueType="num">
                                      <p:cBhvr additive="base">
                                        <p:cTn id="5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8">
                                            <p:txEl>
                                              <p:pRg st="3" end="3"/>
                                            </p:txEl>
                                          </p:spTgt>
                                        </p:tgtEl>
                                        <p:attrNameLst>
                                          <p:attrName>style.visibility</p:attrName>
                                        </p:attrNameLst>
                                      </p:cBhvr>
                                      <p:to>
                                        <p:strVal val="visible"/>
                                      </p:to>
                                    </p:set>
                                    <p:anim calcmode="lin" valueType="num">
                                      <p:cBhvr additive="base">
                                        <p:cTn id="63"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1800" b="1">
                <a:solidFill>
                  <a:srgbClr val="C00000"/>
                </a:solidFill>
              </a:rPr>
              <a:t>3．请你列举抗击“新型冠状病毒疫情”中，大家担当了哪些责任？</a:t>
            </a:r>
            <a:endParaRPr lang="zh-CN" altLang="en-US" sz="1800" b="1">
              <a:solidFill>
                <a:srgbClr val="C00000"/>
              </a:solidFill>
            </a:endParaRPr>
          </a:p>
        </p:txBody>
      </p:sp>
      <p:sp>
        <p:nvSpPr>
          <p:cNvPr id="4" name="文本框 3"/>
          <p:cNvSpPr txBox="1"/>
          <p:nvPr/>
        </p:nvSpPr>
        <p:spPr>
          <a:xfrm>
            <a:off x="805180" y="1899285"/>
            <a:ext cx="10480675" cy="1198880"/>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a:t>
            </a:r>
            <a:r>
              <a:rPr lang="zh-CN" altLang="en-US" dirty="0">
                <a:solidFill>
                  <a:srgbClr val="C00000"/>
                </a:solidFill>
                <a:latin typeface="楷体" panose="02010609060101010101" charset="-122"/>
                <a:ea typeface="楷体" panose="02010609060101010101" charset="-122"/>
                <a:cs typeface="楷体" panose="02010609060101010101" charset="-122"/>
              </a:rPr>
              <a:t>中国共产党</a:t>
            </a:r>
            <a:r>
              <a:rPr lang="zh-CN" altLang="en-US" dirty="0">
                <a:latin typeface="楷体" panose="02010609060101010101" charset="-122"/>
                <a:ea typeface="楷体" panose="02010609060101010101" charset="-122"/>
                <a:cs typeface="楷体" panose="02010609060101010101" charset="-122"/>
              </a:rPr>
              <a:t>领导中国人民，汇聚全国人民大团结的力量，确保打赢新型冠状病毒疫情这场硬仗。（2）</a:t>
            </a:r>
            <a:r>
              <a:rPr lang="zh-CN" altLang="en-US" dirty="0">
                <a:solidFill>
                  <a:srgbClr val="C00000"/>
                </a:solidFill>
                <a:latin typeface="楷体" panose="02010609060101010101" charset="-122"/>
                <a:ea typeface="楷体" panose="02010609060101010101" charset="-122"/>
                <a:cs typeface="楷体" panose="02010609060101010101" charset="-122"/>
              </a:rPr>
              <a:t>各级人民政府：</a:t>
            </a:r>
            <a:r>
              <a:rPr lang="zh-CN" altLang="en-US" dirty="0">
                <a:latin typeface="楷体" panose="02010609060101010101" charset="-122"/>
                <a:ea typeface="楷体" panose="02010609060101010101" charset="-122"/>
                <a:cs typeface="楷体" panose="02010609060101010101" charset="-122"/>
              </a:rPr>
              <a:t>制定周密方案，组织各方力量开展防控，坚决遏制疫情蔓延势头</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3）</a:t>
            </a:r>
            <a:r>
              <a:rPr lang="zh-CN" altLang="en-US" dirty="0">
                <a:solidFill>
                  <a:srgbClr val="C00000"/>
                </a:solidFill>
                <a:latin typeface="楷体" panose="02010609060101010101" charset="-122"/>
                <a:ea typeface="楷体" panose="02010609060101010101" charset="-122"/>
                <a:cs typeface="楷体" panose="02010609060101010101" charset="-122"/>
              </a:rPr>
              <a:t>医院医生：</a:t>
            </a:r>
            <a:r>
              <a:rPr lang="zh-CN" altLang="en-US" dirty="0">
                <a:latin typeface="楷体" panose="02010609060101010101" charset="-122"/>
                <a:ea typeface="楷体" panose="02010609060101010101" charset="-122"/>
                <a:cs typeface="楷体" panose="02010609060101010101" charset="-122"/>
              </a:rPr>
              <a:t>全力以赴，不辱使命，抢救病人于危难之中，不畏艰险，勇往直前</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4）</a:t>
            </a:r>
            <a:r>
              <a:rPr lang="zh-CN" altLang="en-US" dirty="0">
                <a:solidFill>
                  <a:srgbClr val="C00000"/>
                </a:solidFill>
                <a:latin typeface="楷体" panose="02010609060101010101" charset="-122"/>
                <a:ea typeface="楷体" panose="02010609060101010101" charset="-122"/>
                <a:cs typeface="楷体" panose="02010609060101010101" charset="-122"/>
              </a:rPr>
              <a:t>人民群众：</a:t>
            </a:r>
            <a:r>
              <a:rPr lang="zh-CN" altLang="en-US" dirty="0">
                <a:latin typeface="楷体" panose="02010609060101010101" charset="-122"/>
                <a:ea typeface="楷体" panose="02010609060101010101" charset="-122"/>
                <a:cs typeface="楷体" panose="02010609060101010101" charset="-122"/>
              </a:rPr>
              <a:t>中国人民万众一心，众志成城，倾力奉献，打赢抗击新型冠状病毒疫情阻击战。</a:t>
            </a:r>
            <a:endParaRPr lang="zh-CN" altLang="en-US" dirty="0">
              <a:latin typeface="楷体" panose="02010609060101010101" charset="-122"/>
              <a:ea typeface="楷体" panose="02010609060101010101" charset="-122"/>
              <a:cs typeface="楷体" panose="02010609060101010101" charset="-122"/>
            </a:endParaRPr>
          </a:p>
        </p:txBody>
      </p:sp>
      <p:sp>
        <p:nvSpPr>
          <p:cNvPr id="5" name="文本框 4"/>
          <p:cNvSpPr txBox="1"/>
          <p:nvPr/>
        </p:nvSpPr>
        <p:spPr>
          <a:xfrm>
            <a:off x="935990" y="3546475"/>
            <a:ext cx="7548880" cy="368300"/>
          </a:xfrm>
          <a:prstGeom prst="rect">
            <a:avLst/>
          </a:prstGeom>
          <a:noFill/>
        </p:spPr>
        <p:txBody>
          <a:bodyPr wrap="none" rtlCol="0">
            <a:spAutoFit/>
          </a:bodyPr>
          <a:lstStyle/>
          <a:p>
            <a:pPr algn="l"/>
            <a:r>
              <a:rPr lang="zh-CN" altLang="en-US" b="1" dirty="0">
                <a:solidFill>
                  <a:srgbClr val="C00000"/>
                </a:solidFill>
              </a:rPr>
              <a:t>4．湖北省黄冈市已问责防控工作不力的党员干部337人给我们什么启示？</a:t>
            </a:r>
            <a:endParaRPr lang="zh-CN" altLang="en-US" b="1" dirty="0">
              <a:solidFill>
                <a:srgbClr val="C00000"/>
              </a:solidFill>
            </a:endParaRPr>
          </a:p>
        </p:txBody>
      </p:sp>
      <p:sp>
        <p:nvSpPr>
          <p:cNvPr id="6" name="文本框 5"/>
          <p:cNvSpPr txBox="1"/>
          <p:nvPr/>
        </p:nvSpPr>
        <p:spPr>
          <a:xfrm>
            <a:off x="858189" y="3908149"/>
            <a:ext cx="9947275" cy="1754326"/>
          </a:xfrm>
          <a:prstGeom prst="rect">
            <a:avLst/>
          </a:prstGeom>
          <a:noFill/>
        </p:spPr>
        <p:txBody>
          <a:bodyPr wrap="square" rtlCol="0">
            <a:spAutoFit/>
          </a:bodyPr>
          <a:lstStyle/>
          <a:p>
            <a:pPr algn="l"/>
            <a:r>
              <a:rPr lang="zh-CN" altLang="en-US" dirty="0" smtClean="0">
                <a:latin typeface="楷体" panose="02010609060101010101" charset="-122"/>
                <a:ea typeface="楷体" panose="02010609060101010101" charset="-122"/>
                <a:cs typeface="楷体" panose="02010609060101010101" charset="-122"/>
              </a:rPr>
              <a:t>（</a:t>
            </a:r>
            <a:r>
              <a:rPr lang="en-US" altLang="zh-CN" dirty="0" smtClean="0">
                <a:latin typeface="楷体" panose="02010609060101010101" charset="-122"/>
                <a:ea typeface="楷体" panose="02010609060101010101" charset="-122"/>
                <a:cs typeface="楷体" panose="02010609060101010101" charset="-122"/>
              </a:rPr>
              <a:t>1</a:t>
            </a:r>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只有人人认识到自己扮演的角色、承担应尽的责任，才能构建各尽其责、各得其所而又和谐相处的社会</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en-US" altLang="zh-CN" dirty="0" smtClean="0">
                <a:latin typeface="楷体" panose="02010609060101010101" charset="-122"/>
                <a:ea typeface="楷体" panose="02010609060101010101" charset="-122"/>
                <a:cs typeface="楷体" panose="02010609060101010101" charset="-122"/>
              </a:rPr>
              <a:t>2</a:t>
            </a:r>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只有人人具有责任心，自觉履行应尽的责任，我们才能共享更加幸福美好的生活</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en-US" altLang="zh-CN" dirty="0" smtClean="0">
                <a:latin typeface="楷体" panose="02010609060101010101" charset="-122"/>
                <a:ea typeface="楷体" panose="02010609060101010101" charset="-122"/>
                <a:cs typeface="楷体" panose="02010609060101010101" charset="-122"/>
              </a:rPr>
              <a:t>3</a:t>
            </a:r>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承担责任的代价，不仅意味着付出时间、精力和金钱，而且意味着可能因为做的不好而受到责备，甚至受到处罚</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en-US" altLang="zh-CN" dirty="0" smtClean="0">
                <a:latin typeface="楷体" panose="02010609060101010101" charset="-122"/>
                <a:ea typeface="楷体" panose="02010609060101010101" charset="-122"/>
                <a:cs typeface="楷体" panose="02010609060101010101" charset="-122"/>
              </a:rPr>
              <a:t>4</a:t>
            </a:r>
            <a:r>
              <a:rPr lang="zh-CN" altLang="en-US" dirty="0" smtClean="0">
                <a:latin typeface="楷体" panose="02010609060101010101" charset="-122"/>
                <a:ea typeface="楷体" panose="02010609060101010101" charset="-122"/>
                <a:cs typeface="楷体" panose="02010609060101010101" charset="-122"/>
              </a:rPr>
              <a:t>）</a:t>
            </a:r>
            <a:r>
              <a:rPr lang="zh-CN" altLang="en-US" dirty="0" smtClean="0">
                <a:solidFill>
                  <a:srgbClr val="C00000"/>
                </a:solidFill>
                <a:latin typeface="楷体" panose="02010609060101010101" charset="-122"/>
                <a:ea typeface="楷体" panose="02010609060101010101" charset="-122"/>
                <a:cs typeface="楷体" panose="02010609060101010101" charset="-122"/>
              </a:rPr>
              <a:t>权力角度</a:t>
            </a:r>
            <a:r>
              <a:rPr lang="zh-CN" altLang="en-US" dirty="0" smtClean="0">
                <a:latin typeface="楷体" panose="02010609060101010101" charset="-122"/>
                <a:ea typeface="楷体" panose="02010609060101010101" charset="-122"/>
                <a:cs typeface="楷体" panose="02010609060101010101" charset="-122"/>
              </a:rPr>
              <a:t>：国家公职人员要做到“法定职责必须为”，尽职尽责为人民群众服务。</a:t>
            </a:r>
            <a:endParaRPr lang="zh-CN" altLang="en-US" dirty="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strips(down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strips(down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strips(downLeft)">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barn(inVertical)">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6">
                                            <p:txEl>
                                              <p:pRg st="0" end="0"/>
                                            </p:txEl>
                                          </p:spTgt>
                                        </p:tgtEl>
                                        <p:attrNameLst>
                                          <p:attrName>style.visibility</p:attrName>
                                        </p:attrNameLst>
                                      </p:cBhvr>
                                      <p:to>
                                        <p:strVal val="visible"/>
                                      </p:to>
                                    </p:set>
                                    <p:animEffect transition="in" filter="diamond(in)">
                                      <p:cBhvr>
                                        <p:cTn id="32" dur="2000"/>
                                        <p:tgtEl>
                                          <p:spTgt spid="6">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nodeType="click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animEffect transition="in" filter="diamond(in)">
                                      <p:cBhvr>
                                        <p:cTn id="37" dur="2000"/>
                                        <p:tgtEl>
                                          <p:spTgt spid="6">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nodeType="clickEffect">
                                  <p:stCondLst>
                                    <p:cond delay="0"/>
                                  </p:stCondLst>
                                  <p:childTnLst>
                                    <p:set>
                                      <p:cBhvr>
                                        <p:cTn id="41" dur="1" fill="hold">
                                          <p:stCondLst>
                                            <p:cond delay="0"/>
                                          </p:stCondLst>
                                        </p:cTn>
                                        <p:tgtEl>
                                          <p:spTgt spid="6">
                                            <p:txEl>
                                              <p:pRg st="2" end="2"/>
                                            </p:txEl>
                                          </p:spTgt>
                                        </p:tgtEl>
                                        <p:attrNameLst>
                                          <p:attrName>style.visibility</p:attrName>
                                        </p:attrNameLst>
                                      </p:cBhvr>
                                      <p:to>
                                        <p:strVal val="visible"/>
                                      </p:to>
                                    </p:set>
                                    <p:animEffect transition="in" filter="diamond(in)">
                                      <p:cBhvr>
                                        <p:cTn id="42" dur="2000"/>
                                        <p:tgtEl>
                                          <p:spTgt spid="6">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nodeType="clickEffect">
                                  <p:stCondLst>
                                    <p:cond delay="0"/>
                                  </p:stCondLst>
                                  <p:childTnLst>
                                    <p:set>
                                      <p:cBhvr>
                                        <p:cTn id="46" dur="1" fill="hold">
                                          <p:stCondLst>
                                            <p:cond delay="0"/>
                                          </p:stCondLst>
                                        </p:cTn>
                                        <p:tgtEl>
                                          <p:spTgt spid="6">
                                            <p:txEl>
                                              <p:pRg st="3" end="3"/>
                                            </p:txEl>
                                          </p:spTgt>
                                        </p:tgtEl>
                                        <p:attrNameLst>
                                          <p:attrName>style.visibility</p:attrName>
                                        </p:attrNameLst>
                                      </p:cBhvr>
                                      <p:to>
                                        <p:strVal val="visible"/>
                                      </p:to>
                                    </p:set>
                                    <p:animEffect transition="in" filter="diamond(in)">
                                      <p:cBhvr>
                                        <p:cTn id="47" dur="2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9882" y="228800"/>
            <a:ext cx="10852237" cy="648000"/>
          </a:xfrm>
        </p:spPr>
        <p:txBody>
          <a:bodyPr/>
          <a:lstStyle/>
          <a:p>
            <a:br>
              <a:rPr lang="zh-CN" altLang="en-US"/>
            </a:br>
            <a:r>
              <a:rPr lang="zh-CN" altLang="en-US" sz="3200">
                <a:solidFill>
                  <a:srgbClr val="0070C0"/>
                </a:solidFill>
              </a:rPr>
              <a:t>“为什么”</a:t>
            </a:r>
            <a:endParaRPr lang="zh-CN" altLang="en-US" sz="3200">
              <a:solidFill>
                <a:srgbClr val="0070C0"/>
              </a:solidFill>
            </a:endParaRPr>
          </a:p>
        </p:txBody>
      </p:sp>
      <p:sp>
        <p:nvSpPr>
          <p:cNvPr id="5" name="文本框 4"/>
          <p:cNvSpPr txBox="1"/>
          <p:nvPr/>
        </p:nvSpPr>
        <p:spPr>
          <a:xfrm>
            <a:off x="789305" y="1187450"/>
            <a:ext cx="5339080" cy="368300"/>
          </a:xfrm>
          <a:prstGeom prst="rect">
            <a:avLst/>
          </a:prstGeom>
          <a:noFill/>
        </p:spPr>
        <p:txBody>
          <a:bodyPr wrap="none" rtlCol="0">
            <a:spAutoFit/>
          </a:bodyPr>
          <a:lstStyle/>
          <a:p>
            <a:pPr algn="l"/>
            <a:r>
              <a:rPr lang="zh-CN" altLang="en-US" b="1">
                <a:solidFill>
                  <a:srgbClr val="C00000"/>
                </a:solidFill>
              </a:rPr>
              <a:t>1．违反疫情联防联控规定的行为有哪些不良影响？</a:t>
            </a:r>
            <a:endParaRPr lang="zh-CN" altLang="en-US" b="1">
              <a:solidFill>
                <a:srgbClr val="C00000"/>
              </a:solidFill>
            </a:endParaRPr>
          </a:p>
        </p:txBody>
      </p:sp>
      <p:sp>
        <p:nvSpPr>
          <p:cNvPr id="7" name="文本框 6"/>
          <p:cNvSpPr txBox="1"/>
          <p:nvPr/>
        </p:nvSpPr>
        <p:spPr>
          <a:xfrm>
            <a:off x="1160780" y="1571901"/>
            <a:ext cx="9646285" cy="922020"/>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不利于深刻认识疫情的严峻性、复杂性和防控工作的重要性、紧迫性。（2）危及自身生命安全和人民群众的生命安全。（3）违背社会公序良俗，在社会上造成不良影响。（4）不利于人们规则意识、责任意识、法治意识的养成。</a:t>
            </a:r>
            <a:endParaRPr lang="zh-CN" altLang="en-US" dirty="0">
              <a:latin typeface="楷体" panose="02010609060101010101" charset="-122"/>
              <a:ea typeface="楷体" panose="02010609060101010101" charset="-122"/>
              <a:cs typeface="楷体" panose="02010609060101010101" charset="-122"/>
            </a:endParaRPr>
          </a:p>
        </p:txBody>
      </p:sp>
      <p:sp>
        <p:nvSpPr>
          <p:cNvPr id="8" name="文本框 7"/>
          <p:cNvSpPr txBox="1"/>
          <p:nvPr/>
        </p:nvSpPr>
        <p:spPr>
          <a:xfrm>
            <a:off x="789305" y="2835275"/>
            <a:ext cx="9793605" cy="368300"/>
          </a:xfrm>
          <a:prstGeom prst="rect">
            <a:avLst/>
          </a:prstGeom>
          <a:noFill/>
        </p:spPr>
        <p:txBody>
          <a:bodyPr wrap="square" rtlCol="0">
            <a:spAutoFit/>
          </a:bodyPr>
          <a:lstStyle/>
          <a:p>
            <a:pPr algn="l"/>
            <a:r>
              <a:rPr lang="zh-CN" altLang="en-US" b="1">
                <a:solidFill>
                  <a:srgbClr val="C00000"/>
                </a:solidFill>
              </a:rPr>
              <a:t>2．为什么“全国各地按规程迅速启动重大突发公共卫生事件一级响应 ，全力以赴防控疫情”？</a:t>
            </a:r>
            <a:endParaRPr lang="zh-CN" altLang="en-US" b="1">
              <a:solidFill>
                <a:srgbClr val="C00000"/>
              </a:solidFill>
            </a:endParaRPr>
          </a:p>
        </p:txBody>
      </p:sp>
      <p:sp>
        <p:nvSpPr>
          <p:cNvPr id="9" name="文本框 8"/>
          <p:cNvSpPr txBox="1"/>
          <p:nvPr/>
        </p:nvSpPr>
        <p:spPr>
          <a:xfrm>
            <a:off x="1134276" y="3300316"/>
            <a:ext cx="9222740" cy="1200329"/>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a:t>
            </a:r>
            <a:r>
              <a:rPr lang="zh-CN" altLang="en-US" dirty="0">
                <a:solidFill>
                  <a:srgbClr val="C00000"/>
                </a:solidFill>
                <a:latin typeface="楷体" panose="02010609060101010101" charset="-122"/>
                <a:ea typeface="楷体" panose="02010609060101010101" charset="-122"/>
                <a:cs typeface="楷体" panose="02010609060101010101" charset="-122"/>
              </a:rPr>
              <a:t>党和政府践行全心全意为人民服务的宗旨</a:t>
            </a:r>
            <a:r>
              <a:rPr lang="zh-CN" altLang="en-US" dirty="0">
                <a:latin typeface="楷体" panose="02010609060101010101" charset="-122"/>
                <a:ea typeface="楷体" panose="02010609060101010101" charset="-122"/>
                <a:cs typeface="楷体" panose="02010609060101010101" charset="-122"/>
              </a:rPr>
              <a:t>，把人民群众生命安全和身体健康放在第一位</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2）“新型冠状病毒疫情”具有</a:t>
            </a:r>
            <a:r>
              <a:rPr lang="zh-CN" altLang="en-US" dirty="0">
                <a:solidFill>
                  <a:srgbClr val="C00000"/>
                </a:solidFill>
                <a:latin typeface="楷体" panose="02010609060101010101" charset="-122"/>
                <a:ea typeface="楷体" panose="02010609060101010101" charset="-122"/>
                <a:cs typeface="楷体" panose="02010609060101010101" charset="-122"/>
              </a:rPr>
              <a:t>严峻性、复杂性</a:t>
            </a:r>
            <a:r>
              <a:rPr lang="zh-CN" altLang="en-US" dirty="0">
                <a:latin typeface="楷体" panose="02010609060101010101" charset="-122"/>
                <a:ea typeface="楷体" panose="02010609060101010101" charset="-122"/>
                <a:cs typeface="楷体" panose="02010609060101010101" charset="-122"/>
              </a:rPr>
              <a:t>和防控工作的重要性、紧迫性</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en-US" altLang="zh-CN" dirty="0" smtClean="0">
                <a:latin typeface="楷体" panose="02010609060101010101" charset="-122"/>
                <a:ea typeface="楷体" panose="02010609060101010101" charset="-122"/>
                <a:cs typeface="楷体" panose="02010609060101010101" charset="-122"/>
              </a:rPr>
              <a:t>3</a:t>
            </a:r>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是为了汇聚全国人民大团结的力量，确保打赢新型冠状病毒疫情这场硬仗。</a:t>
            </a:r>
            <a:endParaRPr lang="zh-CN" altLang="en-US" dirty="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additive="base">
                                        <p:cTn id="1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box(in)">
                                      <p:cBhvr>
                                        <p:cTn id="17" dur="20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8" presetClass="entr" presetSubtype="12" fill="hold" nodeType="clickEffect">
                                  <p:stCondLst>
                                    <p:cond delay="0"/>
                                  </p:stCondLst>
                                  <p:childTnLst>
                                    <p:set>
                                      <p:cBhvr>
                                        <p:cTn id="25" dur="1" fill="hold">
                                          <p:stCondLst>
                                            <p:cond delay="0"/>
                                          </p:stCondLst>
                                        </p:cTn>
                                        <p:tgtEl>
                                          <p:spTgt spid="9">
                                            <p:txEl>
                                              <p:pRg st="0" end="0"/>
                                            </p:txEl>
                                          </p:spTgt>
                                        </p:tgtEl>
                                        <p:attrNameLst>
                                          <p:attrName>style.visibility</p:attrName>
                                        </p:attrNameLst>
                                      </p:cBhvr>
                                      <p:to>
                                        <p:strVal val="visible"/>
                                      </p:to>
                                    </p:set>
                                    <p:animEffect transition="in" filter="strips(downLeft)">
                                      <p:cBhvr>
                                        <p:cTn id="26" dur="500"/>
                                        <p:tgtEl>
                                          <p:spTgt spid="9">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12" fill="hold" nodeType="clickEffect">
                                  <p:stCondLst>
                                    <p:cond delay="0"/>
                                  </p:stCondLst>
                                  <p:childTnLst>
                                    <p:set>
                                      <p:cBhvr>
                                        <p:cTn id="30" dur="1" fill="hold">
                                          <p:stCondLst>
                                            <p:cond delay="0"/>
                                          </p:stCondLst>
                                        </p:cTn>
                                        <p:tgtEl>
                                          <p:spTgt spid="9">
                                            <p:txEl>
                                              <p:pRg st="1" end="1"/>
                                            </p:txEl>
                                          </p:spTgt>
                                        </p:tgtEl>
                                        <p:attrNameLst>
                                          <p:attrName>style.visibility</p:attrName>
                                        </p:attrNameLst>
                                      </p:cBhvr>
                                      <p:to>
                                        <p:strVal val="visible"/>
                                      </p:to>
                                    </p:set>
                                    <p:animEffect transition="in" filter="strips(downLeft)">
                                      <p:cBhvr>
                                        <p:cTn id="31" dur="500"/>
                                        <p:tgtEl>
                                          <p:spTgt spid="9">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12" fill="hold" nodeType="clickEffect">
                                  <p:stCondLst>
                                    <p:cond delay="0"/>
                                  </p:stCondLst>
                                  <p:childTnLst>
                                    <p:set>
                                      <p:cBhvr>
                                        <p:cTn id="35" dur="1" fill="hold">
                                          <p:stCondLst>
                                            <p:cond delay="0"/>
                                          </p:stCondLst>
                                        </p:cTn>
                                        <p:tgtEl>
                                          <p:spTgt spid="9">
                                            <p:txEl>
                                              <p:pRg st="2" end="2"/>
                                            </p:txEl>
                                          </p:spTgt>
                                        </p:tgtEl>
                                        <p:attrNameLst>
                                          <p:attrName>style.visibility</p:attrName>
                                        </p:attrNameLst>
                                      </p:cBhvr>
                                      <p:to>
                                        <p:strVal val="visible"/>
                                      </p:to>
                                    </p:set>
                                    <p:animEffect transition="in" filter="strips(downLeft)">
                                      <p:cBhvr>
                                        <p:cTn id="36"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69882" y="618455"/>
            <a:ext cx="10852237" cy="5041355"/>
          </a:xfrm>
        </p:spPr>
        <p:txBody>
          <a:bodyPr/>
          <a:lstStyle/>
          <a:p>
            <a:r>
              <a:rPr lang="zh-CN" altLang="en-US" b="1" dirty="0">
                <a:solidFill>
                  <a:srgbClr val="C00000"/>
                </a:solidFill>
              </a:rPr>
              <a:t>3．请你谈谈社会成员各司其职抗击”新型冠状病毒疫情“对社会的影响</a:t>
            </a:r>
            <a:r>
              <a:rPr lang="zh-CN" altLang="en-US" dirty="0"/>
              <a:t>？</a:t>
            </a:r>
            <a:endParaRPr lang="zh-CN" altLang="en-US" dirty="0"/>
          </a:p>
        </p:txBody>
      </p:sp>
      <p:sp>
        <p:nvSpPr>
          <p:cNvPr id="4" name="文本框 3"/>
          <p:cNvSpPr txBox="1"/>
          <p:nvPr/>
        </p:nvSpPr>
        <p:spPr>
          <a:xfrm>
            <a:off x="773513" y="1050732"/>
            <a:ext cx="11219704" cy="923330"/>
          </a:xfrm>
          <a:prstGeom prst="rect">
            <a:avLst/>
          </a:prstGeom>
          <a:noFill/>
        </p:spPr>
        <p:txBody>
          <a:bodyPr wrap="square" rtlCol="0">
            <a:spAutoFit/>
          </a:bodyPr>
          <a:lstStyle/>
          <a:p>
            <a:pPr algn="l"/>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en-US" altLang="zh-CN" dirty="0" smtClean="0">
                <a:latin typeface="楷体" panose="02010609060101010101" charset="-122"/>
                <a:ea typeface="楷体" panose="02010609060101010101" charset="-122"/>
                <a:cs typeface="楷体" panose="02010609060101010101" charset="-122"/>
              </a:rPr>
              <a:t>1</a:t>
            </a:r>
            <a:r>
              <a:rPr lang="zh-CN" altLang="en-US" dirty="0" smtClean="0">
                <a:latin typeface="楷体" panose="02010609060101010101" charset="-122"/>
                <a:ea typeface="楷体" panose="02010609060101010101" charset="-122"/>
                <a:cs typeface="楷体" panose="02010609060101010101" charset="-122"/>
              </a:rPr>
              <a:t>）有利于增强社会成员的责任意识</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en-US" altLang="zh-CN" dirty="0" smtClean="0">
                <a:latin typeface="楷体" panose="02010609060101010101" charset="-122"/>
                <a:ea typeface="楷体" panose="02010609060101010101" charset="-122"/>
                <a:cs typeface="楷体" panose="02010609060101010101" charset="-122"/>
              </a:rPr>
              <a:t>2</a:t>
            </a:r>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只有人人认识到自己扮演的角色、承担应尽的责任，才能构建各尽其能、各得其所而又</a:t>
            </a:r>
            <a:r>
              <a:rPr lang="zh-CN" altLang="en-US" dirty="0">
                <a:solidFill>
                  <a:srgbClr val="C00000"/>
                </a:solidFill>
                <a:latin typeface="楷体" panose="02010609060101010101" charset="-122"/>
                <a:ea typeface="楷体" panose="02010609060101010101" charset="-122"/>
                <a:cs typeface="楷体" panose="02010609060101010101" charset="-122"/>
              </a:rPr>
              <a:t>和谐相处</a:t>
            </a:r>
            <a:r>
              <a:rPr lang="zh-CN" altLang="en-US" dirty="0">
                <a:latin typeface="楷体" panose="02010609060101010101" charset="-122"/>
                <a:ea typeface="楷体" panose="02010609060101010101" charset="-122"/>
                <a:cs typeface="楷体" panose="02010609060101010101" charset="-122"/>
              </a:rPr>
              <a:t>的社会</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p:txBody>
      </p:sp>
      <p:sp>
        <p:nvSpPr>
          <p:cNvPr id="5" name="文本框 4"/>
          <p:cNvSpPr txBox="1"/>
          <p:nvPr/>
        </p:nvSpPr>
        <p:spPr>
          <a:xfrm>
            <a:off x="2290445" y="2767965"/>
            <a:ext cx="2214880" cy="583565"/>
          </a:xfrm>
          <a:prstGeom prst="rect">
            <a:avLst/>
          </a:prstGeom>
          <a:noFill/>
        </p:spPr>
        <p:txBody>
          <a:bodyPr wrap="none" rtlCol="0">
            <a:spAutoFit/>
          </a:bodyPr>
          <a:lstStyle/>
          <a:p>
            <a:pPr algn="l"/>
            <a:r>
              <a:rPr lang="zh-CN" altLang="en-US" sz="3200" b="1">
                <a:solidFill>
                  <a:srgbClr val="0070C0"/>
                </a:solidFill>
              </a:rPr>
              <a:t>“怎么办”</a:t>
            </a:r>
            <a:endParaRPr lang="zh-CN" altLang="en-US" sz="3200" b="1">
              <a:solidFill>
                <a:srgbClr val="0070C0"/>
              </a:solidFill>
            </a:endParaRPr>
          </a:p>
        </p:txBody>
      </p:sp>
      <p:sp>
        <p:nvSpPr>
          <p:cNvPr id="6" name="文本框 5"/>
          <p:cNvSpPr txBox="1"/>
          <p:nvPr/>
        </p:nvSpPr>
        <p:spPr>
          <a:xfrm>
            <a:off x="786765" y="3919220"/>
            <a:ext cx="6024880" cy="368300"/>
          </a:xfrm>
          <a:prstGeom prst="rect">
            <a:avLst/>
          </a:prstGeom>
          <a:noFill/>
        </p:spPr>
        <p:txBody>
          <a:bodyPr wrap="none" rtlCol="0">
            <a:spAutoFit/>
          </a:bodyPr>
          <a:lstStyle/>
          <a:p>
            <a:pPr algn="l"/>
            <a:r>
              <a:rPr lang="zh-CN" altLang="en-US" b="1">
                <a:solidFill>
                  <a:srgbClr val="C00000"/>
                </a:solidFill>
              </a:rPr>
              <a:t>1．我们应该怎样承担抗击“新型冠状病毒疫情”责任呢？</a:t>
            </a:r>
            <a:endParaRPr lang="zh-CN" altLang="en-US" b="1">
              <a:solidFill>
                <a:srgbClr val="C00000"/>
              </a:solidFill>
            </a:endParaRPr>
          </a:p>
        </p:txBody>
      </p:sp>
      <p:sp>
        <p:nvSpPr>
          <p:cNvPr id="7" name="文本框 6"/>
          <p:cNvSpPr txBox="1"/>
          <p:nvPr/>
        </p:nvSpPr>
        <p:spPr>
          <a:xfrm>
            <a:off x="850265" y="4485419"/>
            <a:ext cx="10652622" cy="922020"/>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（1）我们要勇气承担抗击“新型冠状病毒疫情”的责任，</a:t>
            </a:r>
            <a:r>
              <a:rPr lang="zh-CN" altLang="en-US" dirty="0">
                <a:solidFill>
                  <a:srgbClr val="C00000"/>
                </a:solidFill>
                <a:latin typeface="楷体" panose="02010609060101010101" charset="-122"/>
                <a:ea typeface="楷体" panose="02010609060101010101" charset="-122"/>
                <a:cs typeface="楷体" panose="02010609060101010101" charset="-122"/>
              </a:rPr>
              <a:t>不言代价与回报</a:t>
            </a:r>
            <a:r>
              <a:rPr lang="zh-CN" altLang="en-US" dirty="0" smtClean="0">
                <a:solidFill>
                  <a:srgbClr val="C00000"/>
                </a:solidFill>
                <a:latin typeface="楷体" panose="02010609060101010101" charset="-122"/>
                <a:ea typeface="楷体" panose="02010609060101010101" charset="-122"/>
                <a:cs typeface="楷体" panose="02010609060101010101" charset="-122"/>
              </a:rPr>
              <a:t>。</a:t>
            </a:r>
            <a:endParaRPr lang="en-US" altLang="zh-CN" dirty="0" smtClean="0">
              <a:solidFill>
                <a:srgbClr val="C00000"/>
              </a:solidFill>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2）合理选择抗击“新型冠状病毒疫情”的责任，义无反顾地担当起应负的责任</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3）我们应该</a:t>
            </a:r>
            <a:r>
              <a:rPr lang="zh-CN" altLang="en-US" dirty="0">
                <a:solidFill>
                  <a:srgbClr val="C00000"/>
                </a:solidFill>
                <a:latin typeface="楷体" panose="02010609060101010101" charset="-122"/>
                <a:ea typeface="楷体" panose="02010609060101010101" charset="-122"/>
                <a:cs typeface="楷体" panose="02010609060101010101" charset="-122"/>
              </a:rPr>
              <a:t>努力提升自身素质</a:t>
            </a:r>
            <a:r>
              <a:rPr lang="zh-CN" altLang="en-US" dirty="0">
                <a:latin typeface="楷体" panose="02010609060101010101" charset="-122"/>
                <a:ea typeface="楷体" panose="02010609060101010101" charset="-122"/>
                <a:cs typeface="楷体" panose="02010609060101010101" charset="-122"/>
              </a:rPr>
              <a:t>，增强履行责任抗击“新型冠状病毒疫情”的能力。</a:t>
            </a:r>
            <a:endParaRPr lang="zh-CN" altLang="en-US" dirty="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amond(in)">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amond(in)">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7">
                                            <p:txEl>
                                              <p:pRg st="0" end="0"/>
                                            </p:txEl>
                                          </p:spTgt>
                                        </p:tgtEl>
                                        <p:attrNameLst>
                                          <p:attrName>style.visibility</p:attrName>
                                        </p:attrNameLst>
                                      </p:cBhvr>
                                      <p:to>
                                        <p:strVal val="visible"/>
                                      </p:to>
                                    </p:set>
                                    <p:animEffect transition="in" filter="wipe(down)">
                                      <p:cBhvr>
                                        <p:cTn id="30" dur="500"/>
                                        <p:tgtEl>
                                          <p:spTgt spid="7">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7">
                                            <p:txEl>
                                              <p:pRg st="1" end="1"/>
                                            </p:txEl>
                                          </p:spTgt>
                                        </p:tgtEl>
                                        <p:attrNameLst>
                                          <p:attrName>style.visibility</p:attrName>
                                        </p:attrNameLst>
                                      </p:cBhvr>
                                      <p:to>
                                        <p:strVal val="visible"/>
                                      </p:to>
                                    </p:set>
                                    <p:animEffect transition="in" filter="wipe(down)">
                                      <p:cBhvr>
                                        <p:cTn id="35" dur="500"/>
                                        <p:tgtEl>
                                          <p:spTgt spid="7">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7">
                                            <p:txEl>
                                              <p:pRg st="2" end="2"/>
                                            </p:txEl>
                                          </p:spTgt>
                                        </p:tgtEl>
                                        <p:attrNameLst>
                                          <p:attrName>style.visibility</p:attrName>
                                        </p:attrNameLst>
                                      </p:cBhvr>
                                      <p:to>
                                        <p:strVal val="visible"/>
                                      </p:to>
                                    </p:set>
                                    <p:animEffect transition="in" filter="wipe(down)">
                                      <p:cBhvr>
                                        <p:cTn id="40"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9925" y="262890"/>
            <a:ext cx="11224260" cy="647700"/>
          </a:xfrm>
        </p:spPr>
        <p:txBody>
          <a:bodyPr/>
          <a:lstStyle/>
          <a:p>
            <a:r>
              <a:rPr lang="zh-CN" altLang="en-US">
                <a:solidFill>
                  <a:srgbClr val="FF0000"/>
                </a:solidFill>
                <a:latin typeface="楷体" panose="02010609060101010101" charset="-122"/>
                <a:ea typeface="楷体" panose="02010609060101010101" charset="-122"/>
                <a:cs typeface="楷体" panose="02010609060101010101" charset="-122"/>
              </a:rPr>
              <a:t>命题角度五：人民群众是我们力量的源泉  个人利益与国家利益</a:t>
            </a:r>
            <a:endParaRPr lang="zh-CN" altLang="en-US">
              <a:solidFill>
                <a:srgbClr val="FF0000"/>
              </a:solidFill>
              <a:latin typeface="楷体" panose="02010609060101010101" charset="-122"/>
              <a:ea typeface="楷体" panose="02010609060101010101" charset="-122"/>
              <a:cs typeface="楷体" panose="02010609060101010101" charset="-122"/>
            </a:endParaRPr>
          </a:p>
        </p:txBody>
      </p:sp>
      <p:sp>
        <p:nvSpPr>
          <p:cNvPr id="6" name="文本框 5"/>
          <p:cNvSpPr txBox="1"/>
          <p:nvPr/>
        </p:nvSpPr>
        <p:spPr>
          <a:xfrm>
            <a:off x="669925" y="910590"/>
            <a:ext cx="10077450" cy="5015865"/>
          </a:xfrm>
          <a:prstGeom prst="rect">
            <a:avLst/>
          </a:prstGeom>
          <a:noFill/>
        </p:spPr>
        <p:txBody>
          <a:bodyPr wrap="square" rtlCol="0">
            <a:spAutoFit/>
          </a:bodyPr>
          <a:lstStyle/>
          <a:p>
            <a:pPr algn="l"/>
            <a:r>
              <a:rPr lang="zh-CN" altLang="en-US" sz="1600" dirty="0"/>
              <a:t>材料一：紧紧依靠人民群众战胜疫情 习近平总书记作出重要指示，强调在当前防控新型冠状病毒感染肺炎的严峻斗争中，必须牢记</a:t>
            </a:r>
            <a:r>
              <a:rPr lang="zh-CN" altLang="en-US" sz="1600" dirty="0">
                <a:solidFill>
                  <a:srgbClr val="C00000"/>
                </a:solidFill>
              </a:rPr>
              <a:t>人民利益高于一切</a:t>
            </a:r>
            <a:r>
              <a:rPr lang="zh-CN" altLang="en-US" sz="1600" dirty="0"/>
              <a:t>，紧紧依靠人民群众坚决打赢疫情防控阻击战。这不仅体现出</a:t>
            </a:r>
            <a:r>
              <a:rPr lang="zh-CN" altLang="en-US" sz="1600" dirty="0">
                <a:solidFill>
                  <a:srgbClr val="C00000"/>
                </a:solidFill>
              </a:rPr>
              <a:t>中国政党和中国政府始终坚持以人民为中心的执政理念</a:t>
            </a:r>
            <a:r>
              <a:rPr lang="zh-CN" altLang="en-US" sz="1600" dirty="0"/>
              <a:t>，也反映出最大程度动员社会力量对战胜疫情的必要性和重要性。</a:t>
            </a:r>
            <a:endParaRPr lang="zh-CN" altLang="en-US" sz="1600" dirty="0"/>
          </a:p>
          <a:p>
            <a:pPr algn="l"/>
            <a:endParaRPr lang="zh-CN" altLang="en-US" sz="1600" dirty="0"/>
          </a:p>
          <a:p>
            <a:pPr algn="l"/>
            <a:r>
              <a:rPr lang="zh-CN" altLang="en-US" sz="1600" dirty="0"/>
              <a:t>材料二：</a:t>
            </a:r>
            <a:r>
              <a:rPr lang="zh-CN" altLang="en-US" sz="1600" dirty="0">
                <a:solidFill>
                  <a:srgbClr val="C00000"/>
                </a:solidFill>
              </a:rPr>
              <a:t>人民群众是我们力量的源泉</a:t>
            </a:r>
            <a:r>
              <a:rPr lang="zh-CN" altLang="en-US" sz="1600" dirty="0"/>
              <a:t>新型冠状病毒感染的肺炎疫情突如其来。许许多多感人故事，在这座城市演绎。大年三十，志愿者服务车队成立，迄今已免费接送上千名医护人员；正月初二， 一批农民工火速抵达雷神山医院建设工地，日夜奋战；正月初四，武汉大学中南医院急救中心护士郭琴，患上新型冠状病毒感染的肺炎痊愈后，返回工作岗……人民众是我们力量的源泉。</a:t>
            </a:r>
            <a:endParaRPr lang="zh-CN" altLang="en-US" sz="1600" dirty="0"/>
          </a:p>
          <a:p>
            <a:pPr algn="l"/>
            <a:endParaRPr lang="zh-CN" altLang="en-US" sz="1600" dirty="0"/>
          </a:p>
          <a:p>
            <a:pPr algn="l"/>
            <a:r>
              <a:rPr lang="zh-CN" altLang="en-US" sz="1600" dirty="0"/>
              <a:t>材料三：面对疫情扩散的风险，坚守是最有力的回答。武汉广大医护员冲锋在前，全国各地医务工作者成为这个春节最可敬的“白衣战士”；各地支援武汉的医疗队迅速集结，向着武汉出发；曾奉命赴北京小汤山抗击非典的南方医院医疗队主动请战，誓言“若有战，召必回，战必胜”……传统佳节，因坚守而动人；防控疫情，用奋战来回应。春节期间坚守岗位，用自己的行动，承载了多少人的健康；用自己的舍弃，换来了多少家庭的团圆，这不仅体现着敬业与奉献的价值追求，更展现出一种超越“小家”、成就“大家”的高尚境界。</a:t>
            </a:r>
            <a:endParaRPr lang="zh-CN" altLang="en-US" sz="1600" dirty="0">
              <a:gradFill>
                <a:gsLst>
                  <a:gs pos="21000">
                    <a:srgbClr val="53575C"/>
                  </a:gs>
                  <a:gs pos="88000">
                    <a:srgbClr val="C5C7CA"/>
                  </a:gs>
                </a:gsLst>
                <a:lin ang="5400000"/>
              </a:gradFill>
              <a:effectLst/>
            </a:endParaRPr>
          </a:p>
          <a:p>
            <a:pPr algn="l"/>
            <a:endParaRPr lang="zh-CN" altLang="en-US" sz="1600" dirty="0"/>
          </a:p>
          <a:p>
            <a:pPr algn="l"/>
            <a:r>
              <a:rPr lang="zh-CN" altLang="en-US" sz="1600" dirty="0"/>
              <a:t>材料四：责任是防控疫情的堤坝 84岁 高龄的钟南山院士挂帅专家组长，身患渐冻症的武汉金银潭医院院长张定宇咬牙坚守岗位，各地援鄂医疗队不顾风险、“最美逆行”…… 新型冠状病毒 感染的肺炎疫情突如其来，无数英雄勇赴险境，筑起一道守护生命安全的稳固长城。品格可昭日月，精神感人至深。责任是防控疫情的堤坝，也是托举幸福生活的坚实地基。人人行动起来，提升责任意识，</a:t>
            </a:r>
            <a:r>
              <a:rPr lang="zh-CN" altLang="en-US" sz="1600" dirty="0">
                <a:solidFill>
                  <a:srgbClr val="C00000"/>
                </a:solidFill>
              </a:rPr>
              <a:t>立足岗位砥砺爱国精神、敬业精神、奉献精神，我们的社会就能更加和谐，我们的国家就能更加强大。</a:t>
            </a:r>
            <a:endParaRPr lang="zh-CN" altLang="en-US" sz="1600" dirty="0">
              <a:solidFill>
                <a:srgbClr val="C00000"/>
              </a:solidFill>
            </a:endParaRPr>
          </a:p>
        </p:txBody>
      </p:sp>
      <p:pic>
        <p:nvPicPr>
          <p:cNvPr id="7" name="图片 7" descr="timg"/>
          <p:cNvPicPr>
            <a:picLocks noGrp="1" noChangeAspect="1"/>
          </p:cNvPicPr>
          <p:nvPr>
            <p:ph idx="1"/>
          </p:nvPr>
        </p:nvPicPr>
        <p:blipFill>
          <a:blip r:embed="rId1"/>
          <a:stretch>
            <a:fillRect/>
          </a:stretch>
        </p:blipFill>
        <p:spPr>
          <a:xfrm>
            <a:off x="9523730" y="5664835"/>
            <a:ext cx="2668270" cy="1076960"/>
          </a:xfrm>
          <a:prstGeom prst="rect">
            <a:avLst/>
          </a:prstGeom>
        </p:spPr>
      </p:pic>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blinds(horizontal)">
                                      <p:cBhvr>
                                        <p:cTn id="16" dur="500"/>
                                        <p:tgtEl>
                                          <p:spTgt spid="6">
                                            <p:txEl>
                                              <p:pRg st="0" end="0"/>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blinds(horizontal)">
                                      <p:cBhvr>
                                        <p:cTn id="19" dur="500"/>
                                        <p:tgtEl>
                                          <p:spTgt spid="6">
                                            <p:txEl>
                                              <p:pRg st="2" end="2"/>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blinds(horizontal)">
                                      <p:cBhvr>
                                        <p:cTn id="22" dur="500"/>
                                        <p:tgtEl>
                                          <p:spTgt spid="6">
                                            <p:txEl>
                                              <p:pRg st="4" end="4"/>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blinds(horizontal)">
                                      <p:cBhvr>
                                        <p:cTn id="25"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【核心观点】</a:t>
            </a:r>
            <a:endParaRPr lang="zh-CN" altLang="en-US"/>
          </a:p>
        </p:txBody>
      </p:sp>
      <p:sp>
        <p:nvSpPr>
          <p:cNvPr id="8" name="文本框 7"/>
          <p:cNvSpPr txBox="1"/>
          <p:nvPr/>
        </p:nvSpPr>
        <p:spPr>
          <a:xfrm>
            <a:off x="937260" y="1287835"/>
            <a:ext cx="9690983" cy="3139321"/>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1．人民是历史的创造者，群众是真正的英雄。</a:t>
            </a:r>
            <a:endParaRPr lang="zh-CN" altLang="en-US" dirty="0">
              <a:latin typeface="楷体" panose="02010609060101010101" charset="-122"/>
              <a:ea typeface="楷体" panose="02010609060101010101" charset="-122"/>
              <a:cs typeface="楷体" panose="02010609060101010101" charset="-122"/>
            </a:endParaRPr>
          </a:p>
          <a:p>
            <a:pPr algn="l"/>
            <a:r>
              <a:rPr lang="zh-CN" altLang="en-US" dirty="0">
                <a:latin typeface="楷体" panose="02010609060101010101" charset="-122"/>
                <a:ea typeface="楷体" panose="02010609060101010101" charset="-122"/>
                <a:cs typeface="楷体" panose="02010609060101010101" charset="-122"/>
              </a:rPr>
              <a:t>2． 一切为了群众、一切依靠群众，始终是中国共产党的优良传统，也是中国不断取得发展进步的宝贵经验。</a:t>
            </a:r>
            <a:endParaRPr lang="zh-CN" altLang="en-US" dirty="0">
              <a:latin typeface="楷体" panose="02010609060101010101" charset="-122"/>
              <a:ea typeface="楷体" panose="02010609060101010101" charset="-122"/>
              <a:cs typeface="楷体" panose="02010609060101010101" charset="-122"/>
            </a:endParaRPr>
          </a:p>
          <a:p>
            <a:pPr algn="l"/>
            <a:r>
              <a:rPr lang="zh-CN" altLang="en-US" dirty="0">
                <a:latin typeface="楷体" panose="02010609060101010101" charset="-122"/>
                <a:ea typeface="楷体" panose="02010609060101010101" charset="-122"/>
                <a:cs typeface="楷体" panose="02010609060101010101" charset="-122"/>
              </a:rPr>
              <a:t>3．</a:t>
            </a:r>
            <a:r>
              <a:rPr lang="zh-CN" altLang="en-US" dirty="0">
                <a:solidFill>
                  <a:srgbClr val="C00000"/>
                </a:solidFill>
                <a:latin typeface="楷体" panose="02010609060101010101" charset="-122"/>
                <a:ea typeface="楷体" panose="02010609060101010101" charset="-122"/>
                <a:cs typeface="楷体" panose="02010609060101010101" charset="-122"/>
              </a:rPr>
              <a:t>中国共产党</a:t>
            </a:r>
            <a:r>
              <a:rPr lang="zh-CN" altLang="en-US" dirty="0">
                <a:latin typeface="楷体" panose="02010609060101010101" charset="-122"/>
                <a:ea typeface="楷体" panose="02010609060101010101" charset="-122"/>
                <a:cs typeface="楷体" panose="02010609060101010101" charset="-122"/>
              </a:rPr>
              <a:t>的历史，就是与人民群众同呼吸、共命运、心连心的历史，也是紧紧依靠人民群众，团结带领人民群众，战胜艰难险阻、不断取得胜利的历史。</a:t>
            </a:r>
            <a:endParaRPr lang="zh-CN" altLang="en-US" dirty="0">
              <a:latin typeface="楷体" panose="02010609060101010101" charset="-122"/>
              <a:ea typeface="楷体" panose="02010609060101010101" charset="-122"/>
              <a:cs typeface="楷体" panose="02010609060101010101" charset="-122"/>
            </a:endParaRPr>
          </a:p>
          <a:p>
            <a:pPr algn="l"/>
            <a:r>
              <a:rPr lang="zh-CN" altLang="en-US" dirty="0">
                <a:latin typeface="楷体" panose="02010609060101010101" charset="-122"/>
                <a:ea typeface="楷体" panose="02010609060101010101" charset="-122"/>
                <a:cs typeface="楷体" panose="02010609060101010101" charset="-122"/>
              </a:rPr>
              <a:t>4．必须坚持人民主体地位，坚持</a:t>
            </a:r>
            <a:r>
              <a:rPr lang="zh-CN" altLang="en-US" dirty="0">
                <a:solidFill>
                  <a:srgbClr val="C00000"/>
                </a:solidFill>
                <a:latin typeface="楷体" panose="02010609060101010101" charset="-122"/>
                <a:ea typeface="楷体" panose="02010609060101010101" charset="-122"/>
                <a:cs typeface="楷体" panose="02010609060101010101" charset="-122"/>
              </a:rPr>
              <a:t>立党为公、执政为民</a:t>
            </a:r>
            <a:r>
              <a:rPr lang="zh-CN" altLang="en-US" dirty="0">
                <a:latin typeface="楷体" panose="02010609060101010101" charset="-122"/>
                <a:ea typeface="楷体" panose="02010609060101010101" charset="-122"/>
                <a:cs typeface="楷体" panose="02010609060101010101" charset="-122"/>
              </a:rPr>
              <a:t>，践行全心全意为人民服务的根本宗旨。</a:t>
            </a:r>
            <a:endParaRPr lang="zh-CN" altLang="en-US" dirty="0">
              <a:latin typeface="楷体" panose="02010609060101010101" charset="-122"/>
              <a:ea typeface="楷体" panose="02010609060101010101" charset="-122"/>
              <a:cs typeface="楷体" panose="02010609060101010101" charset="-122"/>
            </a:endParaRPr>
          </a:p>
          <a:p>
            <a:pPr algn="l"/>
            <a:r>
              <a:rPr lang="zh-CN" altLang="en-US" dirty="0">
                <a:latin typeface="楷体" panose="02010609060101010101" charset="-122"/>
                <a:ea typeface="楷体" panose="02010609060101010101" charset="-122"/>
                <a:cs typeface="楷体" panose="02010609060101010101" charset="-122"/>
              </a:rPr>
              <a:t>5．把党的群众路线贯彻到治国理政的全部活动中去，把人民对美好生活的向往作为奋斗目标，依靠人民创造历史伟业。</a:t>
            </a:r>
            <a:endParaRPr lang="zh-CN" altLang="en-US" dirty="0">
              <a:latin typeface="楷体" panose="02010609060101010101" charset="-122"/>
              <a:ea typeface="楷体" panose="02010609060101010101" charset="-122"/>
              <a:cs typeface="楷体" panose="02010609060101010101" charset="-122"/>
            </a:endParaRPr>
          </a:p>
          <a:p>
            <a:pPr algn="l"/>
            <a:r>
              <a:rPr lang="zh-CN" altLang="en-US" dirty="0">
                <a:latin typeface="楷体" panose="02010609060101010101" charset="-122"/>
                <a:ea typeface="楷体" panose="02010609060101010101" charset="-122"/>
                <a:cs typeface="楷体" panose="02010609060101010101" charset="-122"/>
              </a:rPr>
              <a:t>6．</a:t>
            </a:r>
            <a:r>
              <a:rPr lang="zh-CN" altLang="en-US" dirty="0">
                <a:solidFill>
                  <a:srgbClr val="C00000"/>
                </a:solidFill>
                <a:latin typeface="楷体" panose="02010609060101010101" charset="-122"/>
                <a:ea typeface="楷体" panose="02010609060101010101" charset="-122"/>
                <a:cs typeface="楷体" panose="02010609060101010101" charset="-122"/>
              </a:rPr>
              <a:t>党员干部要始终坚持以人民为中心的发展思想。</a:t>
            </a:r>
            <a:endParaRPr lang="zh-CN" altLang="en-US" dirty="0">
              <a:solidFill>
                <a:srgbClr val="C00000"/>
              </a:solidFill>
              <a:latin typeface="楷体" panose="02010609060101010101" charset="-122"/>
              <a:ea typeface="楷体" panose="02010609060101010101" charset="-122"/>
              <a:cs typeface="楷体" panose="02010609060101010101" charset="-122"/>
            </a:endParaRPr>
          </a:p>
          <a:p>
            <a:pPr algn="l"/>
            <a:r>
              <a:rPr lang="zh-CN" altLang="en-US" dirty="0">
                <a:latin typeface="楷体" panose="02010609060101010101" charset="-122"/>
                <a:ea typeface="楷体" panose="02010609060101010101" charset="-122"/>
                <a:cs typeface="楷体" panose="02010609060101010101" charset="-122"/>
              </a:rPr>
              <a:t>7．中国人民是具有伟大创造精神的人民；是具有伟大奋斗精神的人民；是具有伟大团结精神的人民；是具有伟大梦想精神的人民。</a:t>
            </a:r>
            <a:endParaRPr lang="zh-CN" altLang="en-US" dirty="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 presetClass="entr" presetSubtype="16"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Effect transition="in" filter="box(in)">
                                      <p:cBhvr>
                                        <p:cTn id="11" dur="2000"/>
                                        <p:tgtEl>
                                          <p:spTgt spid="8">
                                            <p:txEl>
                                              <p:pRg st="0" end="0"/>
                                            </p:txEl>
                                          </p:spTgt>
                                        </p:tgtEl>
                                      </p:cBhvr>
                                    </p:animEffect>
                                  </p:childTnLst>
                                </p:cTn>
                              </p:par>
                              <p:par>
                                <p:cTn id="12" presetID="4" presetClass="entr" presetSubtype="16" fill="hold" nodeType="with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box(in)">
                                      <p:cBhvr>
                                        <p:cTn id="14" dur="2000"/>
                                        <p:tgtEl>
                                          <p:spTgt spid="8">
                                            <p:txEl>
                                              <p:pRg st="1" end="1"/>
                                            </p:txEl>
                                          </p:spTgt>
                                        </p:tgtEl>
                                      </p:cBhvr>
                                    </p:animEffect>
                                  </p:childTnLst>
                                </p:cTn>
                              </p:par>
                              <p:par>
                                <p:cTn id="15" presetID="4" presetClass="entr" presetSubtype="16" fill="hold" nodeType="with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box(in)">
                                      <p:cBhvr>
                                        <p:cTn id="17" dur="2000"/>
                                        <p:tgtEl>
                                          <p:spTgt spid="8">
                                            <p:txEl>
                                              <p:pRg st="2" end="2"/>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8">
                                            <p:txEl>
                                              <p:pRg st="3" end="3"/>
                                            </p:txEl>
                                          </p:spTgt>
                                        </p:tgtEl>
                                        <p:attrNameLst>
                                          <p:attrName>style.visibility</p:attrName>
                                        </p:attrNameLst>
                                      </p:cBhvr>
                                      <p:to>
                                        <p:strVal val="visible"/>
                                      </p:to>
                                    </p:set>
                                    <p:animEffect transition="in" filter="box(in)">
                                      <p:cBhvr>
                                        <p:cTn id="20" dur="2000"/>
                                        <p:tgtEl>
                                          <p:spTgt spid="8">
                                            <p:txEl>
                                              <p:pRg st="3" end="3"/>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Effect transition="in" filter="box(in)">
                                      <p:cBhvr>
                                        <p:cTn id="23" dur="2000"/>
                                        <p:tgtEl>
                                          <p:spTgt spid="8">
                                            <p:txEl>
                                              <p:pRg st="4" end="4"/>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8">
                                            <p:txEl>
                                              <p:pRg st="5" end="5"/>
                                            </p:txEl>
                                          </p:spTgt>
                                        </p:tgtEl>
                                        <p:attrNameLst>
                                          <p:attrName>style.visibility</p:attrName>
                                        </p:attrNameLst>
                                      </p:cBhvr>
                                      <p:to>
                                        <p:strVal val="visible"/>
                                      </p:to>
                                    </p:set>
                                    <p:animEffect transition="in" filter="box(in)">
                                      <p:cBhvr>
                                        <p:cTn id="26" dur="2000"/>
                                        <p:tgtEl>
                                          <p:spTgt spid="8">
                                            <p:txEl>
                                              <p:pRg st="5" end="5"/>
                                            </p:txEl>
                                          </p:spTgt>
                                        </p:tgtEl>
                                      </p:cBhvr>
                                    </p:animEffect>
                                  </p:childTnLst>
                                </p:cTn>
                              </p:par>
                              <p:par>
                                <p:cTn id="27" presetID="4" presetClass="entr" presetSubtype="16" fill="hold" nodeType="withEffect">
                                  <p:stCondLst>
                                    <p:cond delay="0"/>
                                  </p:stCondLst>
                                  <p:childTnLst>
                                    <p:set>
                                      <p:cBhvr>
                                        <p:cTn id="28" dur="1" fill="hold">
                                          <p:stCondLst>
                                            <p:cond delay="0"/>
                                          </p:stCondLst>
                                        </p:cTn>
                                        <p:tgtEl>
                                          <p:spTgt spid="8">
                                            <p:txEl>
                                              <p:pRg st="6" end="6"/>
                                            </p:txEl>
                                          </p:spTgt>
                                        </p:tgtEl>
                                        <p:attrNameLst>
                                          <p:attrName>style.visibility</p:attrName>
                                        </p:attrNameLst>
                                      </p:cBhvr>
                                      <p:to>
                                        <p:strVal val="visible"/>
                                      </p:to>
                                    </p:set>
                                    <p:animEffect transition="in" filter="box(in)">
                                      <p:cBhvr>
                                        <p:cTn id="29" dur="20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1227" y="488086"/>
            <a:ext cx="10852237" cy="5041355"/>
          </a:xfrm>
        </p:spPr>
        <p:txBody>
          <a:bodyPr/>
          <a:lstStyle/>
          <a:p>
            <a:r>
              <a:rPr lang="zh-CN" altLang="en-US" sz="2000" b="1" dirty="0"/>
              <a:t>个人利益与国家利益</a:t>
            </a:r>
            <a:endParaRPr lang="zh-CN" altLang="en-US" sz="2000" b="1" dirty="0"/>
          </a:p>
        </p:txBody>
      </p:sp>
      <p:sp>
        <p:nvSpPr>
          <p:cNvPr id="4" name="文本框 3"/>
          <p:cNvSpPr txBox="1"/>
          <p:nvPr/>
        </p:nvSpPr>
        <p:spPr>
          <a:xfrm>
            <a:off x="763904" y="1178560"/>
            <a:ext cx="10844999" cy="3139321"/>
          </a:xfrm>
          <a:prstGeom prst="rect">
            <a:avLst/>
          </a:prstGeom>
          <a:noFill/>
        </p:spPr>
        <p:txBody>
          <a:bodyPr wrap="square" rtlCol="0">
            <a:spAutoFit/>
          </a:bodyPr>
          <a:lstStyle/>
          <a:p>
            <a:pPr algn="l"/>
            <a:r>
              <a:rPr lang="en-US" altLang="zh-CN" dirty="0" smtClean="0">
                <a:latin typeface="楷体" panose="02010609060101010101" charset="-122"/>
                <a:ea typeface="楷体" panose="02010609060101010101" charset="-122"/>
                <a:cs typeface="楷体" panose="02010609060101010101" charset="-122"/>
              </a:rPr>
              <a:t>1</a:t>
            </a:r>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国家利益关系民族生存、国家兴亡。</a:t>
            </a:r>
            <a:endParaRPr lang="zh-CN" altLang="en-US" dirty="0">
              <a:latin typeface="楷体" panose="02010609060101010101" charset="-122"/>
              <a:ea typeface="楷体" panose="02010609060101010101" charset="-122"/>
              <a:cs typeface="楷体" panose="02010609060101010101" charset="-122"/>
            </a:endParaRPr>
          </a:p>
          <a:p>
            <a:pPr algn="l"/>
            <a:r>
              <a:rPr lang="en-US" altLang="zh-CN" dirty="0" smtClean="0">
                <a:latin typeface="楷体" panose="02010609060101010101" charset="-122"/>
                <a:ea typeface="楷体" panose="02010609060101010101" charset="-122"/>
                <a:cs typeface="楷体" panose="02010609060101010101" charset="-122"/>
              </a:rPr>
              <a:t>2</a:t>
            </a:r>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维护国家利益是实现国家富强、民族振兴、人民幸福的重要保证。</a:t>
            </a:r>
            <a:endParaRPr lang="zh-CN" altLang="en-US" dirty="0">
              <a:latin typeface="楷体" panose="02010609060101010101" charset="-122"/>
              <a:ea typeface="楷体" panose="02010609060101010101" charset="-122"/>
              <a:cs typeface="楷体" panose="02010609060101010101" charset="-122"/>
            </a:endParaRPr>
          </a:p>
          <a:p>
            <a:pPr algn="l"/>
            <a:r>
              <a:rPr lang="en-US" altLang="zh-CN" dirty="0" smtClean="0">
                <a:latin typeface="楷体" panose="02010609060101010101" charset="-122"/>
                <a:ea typeface="楷体" panose="02010609060101010101" charset="-122"/>
                <a:cs typeface="楷体" panose="02010609060101010101" charset="-122"/>
              </a:rPr>
              <a:t>3</a:t>
            </a:r>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国家利益是关系全局的、长远的利益，有时难免与个人利益发生矛盾。</a:t>
            </a:r>
            <a:endParaRPr lang="zh-CN" altLang="en-US" dirty="0">
              <a:latin typeface="楷体" panose="02010609060101010101" charset="-122"/>
              <a:ea typeface="楷体" panose="02010609060101010101" charset="-122"/>
              <a:cs typeface="楷体" panose="02010609060101010101" charset="-122"/>
            </a:endParaRPr>
          </a:p>
          <a:p>
            <a:pPr algn="l"/>
            <a:r>
              <a:rPr lang="en-US" altLang="zh-CN" dirty="0" smtClean="0">
                <a:latin typeface="楷体" panose="02010609060101010101" charset="-122"/>
                <a:ea typeface="楷体" panose="02010609060101010101" charset="-122"/>
                <a:cs typeface="楷体" panose="02010609060101010101" charset="-122"/>
              </a:rPr>
              <a:t>4</a:t>
            </a:r>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在我们国家，</a:t>
            </a:r>
            <a:r>
              <a:rPr lang="zh-CN" altLang="en-US" dirty="0">
                <a:solidFill>
                  <a:srgbClr val="C00000"/>
                </a:solidFill>
                <a:latin typeface="楷体" panose="02010609060101010101" charset="-122"/>
                <a:ea typeface="楷体" panose="02010609060101010101" charset="-122"/>
                <a:cs typeface="楷体" panose="02010609060101010101" charset="-122"/>
              </a:rPr>
              <a:t>国家利益和人民利益在根本上是一致的 </a:t>
            </a:r>
            <a:r>
              <a:rPr lang="zh-CN" altLang="en-US" dirty="0">
                <a:latin typeface="楷体" panose="02010609060101010101" charset="-122"/>
                <a:ea typeface="楷体" panose="02010609060101010101" charset="-122"/>
                <a:cs typeface="楷体" panose="02010609060101010101" charset="-122"/>
              </a:rPr>
              <a:t>，但二者不完全等同</a:t>
            </a:r>
            <a:endParaRPr lang="zh-CN" altLang="en-US" dirty="0">
              <a:latin typeface="楷体" panose="02010609060101010101" charset="-122"/>
              <a:ea typeface="楷体" panose="02010609060101010101" charset="-122"/>
              <a:cs typeface="楷体" panose="02010609060101010101" charset="-122"/>
            </a:endParaRPr>
          </a:p>
          <a:p>
            <a:pPr algn="l"/>
            <a:r>
              <a:rPr lang="en-US" altLang="zh-CN" dirty="0" smtClean="0">
                <a:latin typeface="楷体" panose="02010609060101010101" charset="-122"/>
                <a:ea typeface="楷体" panose="02010609060101010101" charset="-122"/>
                <a:cs typeface="楷体" panose="02010609060101010101" charset="-122"/>
              </a:rPr>
              <a:t>5</a:t>
            </a:r>
            <a:r>
              <a:rPr lang="zh-CN" altLang="en-US" dirty="0" smtClean="0">
                <a:latin typeface="楷体" panose="02010609060101010101" charset="-122"/>
                <a:ea typeface="楷体" panose="02010609060101010101" charset="-122"/>
                <a:cs typeface="楷体" panose="02010609060101010101" charset="-122"/>
              </a:rPr>
              <a:t>．</a:t>
            </a:r>
            <a:r>
              <a:rPr lang="zh-CN" altLang="en-US" dirty="0">
                <a:solidFill>
                  <a:srgbClr val="C00000"/>
                </a:solidFill>
                <a:latin typeface="楷体" panose="02010609060101010101" charset="-122"/>
                <a:ea typeface="楷体" panose="02010609060101010101" charset="-122"/>
                <a:cs typeface="楷体" panose="02010609060101010101" charset="-122"/>
              </a:rPr>
              <a:t>维护国家利益是每个公民的基本义务</a:t>
            </a:r>
            <a:r>
              <a:rPr lang="zh-CN" altLang="en-US" dirty="0">
                <a:latin typeface="楷体" panose="02010609060101010101" charset="-122"/>
                <a:ea typeface="楷体" panose="02010609060101010101" charset="-122"/>
                <a:cs typeface="楷体" panose="02010609060101010101" charset="-122"/>
              </a:rPr>
              <a:t>，我们要牢固树立国家利益至上的观念，坚决维护国家利益。</a:t>
            </a:r>
            <a:endParaRPr lang="zh-CN" altLang="en-US" dirty="0">
              <a:latin typeface="楷体" panose="02010609060101010101" charset="-122"/>
              <a:ea typeface="楷体" panose="02010609060101010101" charset="-122"/>
              <a:cs typeface="楷体" panose="02010609060101010101" charset="-122"/>
            </a:endParaRPr>
          </a:p>
          <a:p>
            <a:pPr algn="l"/>
            <a:r>
              <a:rPr lang="en-US" altLang="zh-CN" dirty="0" smtClean="0">
                <a:latin typeface="楷体" panose="02010609060101010101" charset="-122"/>
                <a:ea typeface="楷体" panose="02010609060101010101" charset="-122"/>
                <a:cs typeface="楷体" panose="02010609060101010101" charset="-122"/>
              </a:rPr>
              <a:t>6</a:t>
            </a:r>
            <a:r>
              <a:rPr lang="zh-CN" altLang="en-US" dirty="0" smtClean="0">
                <a:latin typeface="楷体" panose="02010609060101010101" charset="-122"/>
                <a:ea typeface="楷体" panose="02010609060101010101" charset="-122"/>
                <a:cs typeface="楷体" panose="02010609060101010101" charset="-122"/>
              </a:rPr>
              <a:t>．</a:t>
            </a:r>
            <a:r>
              <a:rPr lang="zh-CN" altLang="en-US" dirty="0">
                <a:solidFill>
                  <a:srgbClr val="C00000"/>
                </a:solidFill>
                <a:latin typeface="楷体" panose="02010609060101010101" charset="-122"/>
                <a:ea typeface="楷体" panose="02010609060101010101" charset="-122"/>
                <a:cs typeface="楷体" panose="02010609060101010101" charset="-122"/>
              </a:rPr>
              <a:t>坚持国家利益至上，</a:t>
            </a:r>
            <a:r>
              <a:rPr lang="zh-CN" altLang="en-US" dirty="0">
                <a:latin typeface="楷体" panose="02010609060101010101" charset="-122"/>
                <a:ea typeface="楷体" panose="02010609060101010101" charset="-122"/>
                <a:cs typeface="楷体" panose="02010609060101010101" charset="-122"/>
              </a:rPr>
              <a:t>我们要心怀爱国之情，牢固树立国家利益至上的观念，以热爱祖国为荣，以危害祖国为耻。</a:t>
            </a:r>
            <a:endParaRPr lang="zh-CN" altLang="en-US" dirty="0">
              <a:latin typeface="楷体" panose="02010609060101010101" charset="-122"/>
              <a:ea typeface="楷体" panose="02010609060101010101" charset="-122"/>
              <a:cs typeface="楷体" panose="02010609060101010101" charset="-122"/>
            </a:endParaRPr>
          </a:p>
          <a:p>
            <a:pPr algn="l"/>
            <a:r>
              <a:rPr lang="en-US" altLang="zh-CN" dirty="0" smtClean="0">
                <a:latin typeface="楷体" panose="02010609060101010101" charset="-122"/>
                <a:ea typeface="楷体" panose="02010609060101010101" charset="-122"/>
                <a:cs typeface="楷体" panose="02010609060101010101" charset="-122"/>
              </a:rPr>
              <a:t>7</a:t>
            </a:r>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坚持国家利益至上，我们要增强维护国家利益的责任感和使命感。</a:t>
            </a:r>
            <a:endParaRPr lang="zh-CN" altLang="en-US" dirty="0">
              <a:latin typeface="楷体" panose="02010609060101010101" charset="-122"/>
              <a:ea typeface="楷体" panose="02010609060101010101" charset="-122"/>
              <a:cs typeface="楷体" panose="02010609060101010101" charset="-122"/>
            </a:endParaRPr>
          </a:p>
          <a:p>
            <a:pPr algn="l"/>
            <a:r>
              <a:rPr lang="en-US" altLang="zh-CN" dirty="0" smtClean="0">
                <a:latin typeface="楷体" panose="02010609060101010101" charset="-122"/>
                <a:ea typeface="楷体" panose="02010609060101010101" charset="-122"/>
                <a:cs typeface="楷体" panose="02010609060101010101" charset="-122"/>
              </a:rPr>
              <a:t>8</a:t>
            </a:r>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当国家利益和个人利益发生矛盾时，我们要着眼长远，顾全大局，以国家利益为重，</a:t>
            </a:r>
            <a:r>
              <a:rPr lang="zh-CN" altLang="en-US" dirty="0">
                <a:solidFill>
                  <a:srgbClr val="C00000"/>
                </a:solidFill>
                <a:latin typeface="楷体" panose="02010609060101010101" charset="-122"/>
                <a:ea typeface="楷体" panose="02010609060101010101" charset="-122"/>
                <a:cs typeface="楷体" panose="02010609060101010101" charset="-122"/>
              </a:rPr>
              <a:t>把国家利益放在第一位。</a:t>
            </a:r>
            <a:endParaRPr lang="zh-CN" altLang="en-US" dirty="0">
              <a:solidFill>
                <a:srgbClr val="C00000"/>
              </a:solidFill>
              <a:latin typeface="楷体" panose="02010609060101010101" charset="-122"/>
              <a:ea typeface="楷体" panose="02010609060101010101" charset="-122"/>
              <a:cs typeface="楷体" panose="02010609060101010101" charset="-122"/>
            </a:endParaRPr>
          </a:p>
          <a:p>
            <a:pPr algn="l"/>
            <a:r>
              <a:rPr lang="en-US" altLang="zh-CN" dirty="0" smtClean="0">
                <a:latin typeface="楷体" panose="02010609060101010101" charset="-122"/>
                <a:ea typeface="楷体" panose="02010609060101010101" charset="-122"/>
                <a:cs typeface="楷体" panose="02010609060101010101" charset="-122"/>
              </a:rPr>
              <a:t>9</a:t>
            </a:r>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为了国家利益，有时</a:t>
            </a:r>
            <a:r>
              <a:rPr lang="zh-CN" altLang="en-US" dirty="0">
                <a:solidFill>
                  <a:srgbClr val="C00000"/>
                </a:solidFill>
                <a:latin typeface="楷体" panose="02010609060101010101" charset="-122"/>
                <a:ea typeface="楷体" panose="02010609060101010101" charset="-122"/>
                <a:cs typeface="楷体" panose="02010609060101010101" charset="-122"/>
              </a:rPr>
              <a:t>不仅需要放弃个人利益，甚至要献出自己的生命。</a:t>
            </a:r>
            <a:endParaRPr lang="zh-CN" altLang="en-US" dirty="0">
              <a:solidFill>
                <a:srgbClr val="C00000"/>
              </a:solidFill>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2" presetClass="entr" presetSubtype="4" fill="hold"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anim calcmode="lin" valueType="num">
                                      <p:cBhvr additive="base">
                                        <p:cTn id="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0"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 calcmode="lin" valueType="num">
                                      <p:cBhvr additive="base">
                                        <p:cTn id="1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 calcmode="lin" valueType="num">
                                      <p:cBhvr additive="base">
                                        <p:cTn id="2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anim calcmode="lin" valueType="num">
                                      <p:cBhvr additive="base">
                                        <p:cTn id="2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 calcmode="lin" valueType="num">
                                      <p:cBhvr additive="base">
                                        <p:cTn id="3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 calcmode="lin" valueType="num">
                                      <p:cBhvr additive="base">
                                        <p:cTn id="3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
                                            <p:txEl>
                                              <p:pRg st="8" end="8"/>
                                            </p:txEl>
                                          </p:spTgt>
                                        </p:tgtEl>
                                        <p:attrNameLst>
                                          <p:attrName>style.visibility</p:attrName>
                                        </p:attrNameLst>
                                      </p:cBhvr>
                                      <p:to>
                                        <p:strVal val="visible"/>
                                      </p:to>
                                    </p:set>
                                    <p:anim calcmode="lin" valueType="num">
                                      <p:cBhvr additive="base">
                                        <p:cTn id="4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olidFill>
                  <a:srgbClr val="0070C0"/>
                </a:solidFill>
              </a:rPr>
              <a:t>“是什么”</a:t>
            </a:r>
            <a:endParaRPr lang="zh-CN" altLang="en-US">
              <a:solidFill>
                <a:srgbClr val="0070C0"/>
              </a:solidFill>
            </a:endParaRPr>
          </a:p>
        </p:txBody>
      </p:sp>
      <p:sp>
        <p:nvSpPr>
          <p:cNvPr id="8" name="文本框 7"/>
          <p:cNvSpPr txBox="1"/>
          <p:nvPr/>
        </p:nvSpPr>
        <p:spPr>
          <a:xfrm>
            <a:off x="790519" y="1435459"/>
            <a:ext cx="8082280" cy="368300"/>
          </a:xfrm>
          <a:prstGeom prst="rect">
            <a:avLst/>
          </a:prstGeom>
          <a:noFill/>
        </p:spPr>
        <p:txBody>
          <a:bodyPr wrap="none" rtlCol="0">
            <a:spAutoFit/>
          </a:bodyPr>
          <a:lstStyle/>
          <a:p>
            <a:pPr algn="l"/>
            <a:r>
              <a:rPr lang="en-US" altLang="zh-CN" b="1" dirty="0" smtClean="0">
                <a:solidFill>
                  <a:srgbClr val="C00000"/>
                </a:solidFill>
              </a:rPr>
              <a:t>1</a:t>
            </a:r>
            <a:r>
              <a:rPr lang="zh-CN" altLang="en-US" b="1" dirty="0" smtClean="0">
                <a:solidFill>
                  <a:srgbClr val="C00000"/>
                </a:solidFill>
              </a:rPr>
              <a:t>．</a:t>
            </a:r>
            <a:r>
              <a:rPr lang="zh-CN" altLang="en-US" b="1" dirty="0">
                <a:solidFill>
                  <a:srgbClr val="C00000"/>
                </a:solidFill>
              </a:rPr>
              <a:t>“用自己的舍弃，换来了多少家庭的团圆、人民的安宁”给我们哪些启示？</a:t>
            </a:r>
            <a:endParaRPr lang="zh-CN" altLang="en-US" b="1" dirty="0">
              <a:solidFill>
                <a:srgbClr val="C00000"/>
              </a:solidFill>
            </a:endParaRPr>
          </a:p>
        </p:txBody>
      </p:sp>
      <p:sp>
        <p:nvSpPr>
          <p:cNvPr id="9" name="文本框 8"/>
          <p:cNvSpPr txBox="1"/>
          <p:nvPr/>
        </p:nvSpPr>
        <p:spPr>
          <a:xfrm>
            <a:off x="1064896" y="1990919"/>
            <a:ext cx="9810115" cy="1200329"/>
          </a:xfrm>
          <a:prstGeom prst="rect">
            <a:avLst/>
          </a:prstGeom>
          <a:noFill/>
        </p:spPr>
        <p:txBody>
          <a:bodyPr wrap="square" rtlCol="0">
            <a:spAutoFit/>
          </a:bodyPr>
          <a:lstStyle/>
          <a:p>
            <a:pPr algn="l"/>
            <a:r>
              <a:rPr lang="zh-CN" altLang="en-US" dirty="0" smtClean="0">
                <a:latin typeface="楷体" panose="02010609060101010101" charset="-122"/>
                <a:ea typeface="楷体" panose="02010609060101010101" charset="-122"/>
                <a:cs typeface="楷体" panose="02010609060101010101" charset="-122"/>
              </a:rPr>
              <a:t>（</a:t>
            </a:r>
            <a:r>
              <a:rPr lang="en-US" altLang="zh-CN" dirty="0" smtClean="0">
                <a:latin typeface="楷体" panose="02010609060101010101" charset="-122"/>
                <a:ea typeface="楷体" panose="02010609060101010101" charset="-122"/>
                <a:cs typeface="楷体" panose="02010609060101010101" charset="-122"/>
              </a:rPr>
              <a:t>1</a:t>
            </a:r>
            <a:r>
              <a:rPr lang="zh-CN" altLang="en-US" dirty="0" smtClean="0">
                <a:latin typeface="楷体" panose="02010609060101010101" charset="-122"/>
                <a:ea typeface="楷体" panose="02010609060101010101" charset="-122"/>
                <a:cs typeface="楷体" panose="02010609060101010101" charset="-122"/>
              </a:rPr>
              <a:t>）</a:t>
            </a:r>
            <a:r>
              <a:rPr lang="zh-CN" altLang="en-US" dirty="0">
                <a:solidFill>
                  <a:srgbClr val="C00000"/>
                </a:solidFill>
                <a:latin typeface="楷体" panose="02010609060101010101" charset="-122"/>
                <a:ea typeface="楷体" panose="02010609060101010101" charset="-122"/>
                <a:cs typeface="楷体" panose="02010609060101010101" charset="-122"/>
              </a:rPr>
              <a:t>当国家利益和个人利益发生矛盾时</a:t>
            </a:r>
            <a:r>
              <a:rPr lang="zh-CN" altLang="en-US" dirty="0">
                <a:latin typeface="楷体" panose="02010609060101010101" charset="-122"/>
                <a:ea typeface="楷体" panose="02010609060101010101" charset="-122"/>
                <a:cs typeface="楷体" panose="02010609060101010101" charset="-122"/>
              </a:rPr>
              <a:t>，我们要着眼长远，顾全大局，以国家利益为重， 把国家利益放在第一位</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en-US" altLang="zh-CN" dirty="0" smtClean="0">
                <a:latin typeface="楷体" panose="02010609060101010101" charset="-122"/>
                <a:ea typeface="楷体" panose="02010609060101010101" charset="-122"/>
                <a:cs typeface="楷体" panose="02010609060101010101" charset="-122"/>
              </a:rPr>
              <a:t>2</a:t>
            </a:r>
            <a:r>
              <a:rPr lang="zh-CN" altLang="en-US" dirty="0" smtClean="0">
                <a:latin typeface="楷体" panose="02010609060101010101" charset="-122"/>
                <a:ea typeface="楷体" panose="02010609060101010101" charset="-122"/>
                <a:cs typeface="楷体" panose="02010609060101010101" charset="-122"/>
              </a:rPr>
              <a:t>）</a:t>
            </a:r>
            <a:r>
              <a:rPr lang="zh-CN" altLang="en-US" dirty="0">
                <a:solidFill>
                  <a:srgbClr val="C00000"/>
                </a:solidFill>
                <a:latin typeface="楷体" panose="02010609060101010101" charset="-122"/>
                <a:ea typeface="楷体" panose="02010609060101010101" charset="-122"/>
                <a:cs typeface="楷体" panose="02010609060101010101" charset="-122"/>
              </a:rPr>
              <a:t>维护国家利益是每个公民的基本义务，</a:t>
            </a:r>
            <a:r>
              <a:rPr lang="zh-CN" altLang="en-US" dirty="0">
                <a:latin typeface="楷体" panose="02010609060101010101" charset="-122"/>
                <a:ea typeface="楷体" panose="02010609060101010101" charset="-122"/>
                <a:cs typeface="楷体" panose="02010609060101010101" charset="-122"/>
              </a:rPr>
              <a:t>我们要牢固树立国家利益至上、人民利益高于一切的观念，坚决维护国家利益和人民利益。</a:t>
            </a:r>
            <a:endParaRPr lang="zh-CN" altLang="en-US" dirty="0">
              <a:latin typeface="楷体" panose="02010609060101010101" charset="-122"/>
              <a:ea typeface="楷体" panose="02010609060101010101" charset="-122"/>
              <a:cs typeface="楷体" panose="02010609060101010101" charset="-122"/>
            </a:endParaRPr>
          </a:p>
        </p:txBody>
      </p:sp>
      <p:sp>
        <p:nvSpPr>
          <p:cNvPr id="10" name="文本框 9"/>
          <p:cNvSpPr txBox="1"/>
          <p:nvPr/>
        </p:nvSpPr>
        <p:spPr>
          <a:xfrm>
            <a:off x="750764" y="3560860"/>
            <a:ext cx="5110480" cy="368300"/>
          </a:xfrm>
          <a:prstGeom prst="rect">
            <a:avLst/>
          </a:prstGeom>
          <a:noFill/>
        </p:spPr>
        <p:txBody>
          <a:bodyPr wrap="none" rtlCol="0">
            <a:spAutoFit/>
          </a:bodyPr>
          <a:lstStyle/>
          <a:p>
            <a:pPr algn="l"/>
            <a:r>
              <a:rPr lang="en-US" altLang="zh-CN" b="1" dirty="0" smtClean="0">
                <a:solidFill>
                  <a:srgbClr val="C00000"/>
                </a:solidFill>
              </a:rPr>
              <a:t>2</a:t>
            </a:r>
            <a:r>
              <a:rPr lang="zh-CN" altLang="en-US" b="1" dirty="0" smtClean="0">
                <a:solidFill>
                  <a:srgbClr val="C00000"/>
                </a:solidFill>
              </a:rPr>
              <a:t>．</a:t>
            </a:r>
            <a:r>
              <a:rPr lang="zh-CN" altLang="en-US" b="1" dirty="0">
                <a:solidFill>
                  <a:srgbClr val="C00000"/>
                </a:solidFill>
              </a:rPr>
              <a:t>“责任是防控疫情的堤坝”，请你举例说明。</a:t>
            </a:r>
            <a:endParaRPr lang="zh-CN" altLang="en-US" b="1" dirty="0">
              <a:solidFill>
                <a:srgbClr val="C00000"/>
              </a:solidFill>
            </a:endParaRPr>
          </a:p>
        </p:txBody>
      </p:sp>
      <p:sp>
        <p:nvSpPr>
          <p:cNvPr id="12" name="文本框 11"/>
          <p:cNvSpPr txBox="1"/>
          <p:nvPr/>
        </p:nvSpPr>
        <p:spPr>
          <a:xfrm>
            <a:off x="1075662" y="4062896"/>
            <a:ext cx="11116338" cy="1200329"/>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（1）84岁高龄的钟南山院士挂帅专家组组长</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2）身患渐冻症的武汉金银潭医院院长张定宇咬牙坚守岗位</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3）各地援鄂医疗队不顾风险、“最美逆行”……</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4</a:t>
            </a:r>
            <a:r>
              <a:rPr lang="zh-CN" altLang="en-US" dirty="0">
                <a:latin typeface="楷体" panose="02010609060101010101" charset="-122"/>
                <a:ea typeface="楷体" panose="02010609060101010101" charset="-122"/>
                <a:cs typeface="楷体" panose="02010609060101010101" charset="-122"/>
              </a:rPr>
              <a:t>）新型冠状病毒感染的肺炎疫情突如其来，无数英雄勇赴险境，筑起一道守护生命安全的稳固长城。</a:t>
            </a:r>
            <a:endParaRPr lang="zh-CN" altLang="en-US" dirty="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barn(inVertical)">
                                      <p:cBhvr>
                                        <p:cTn id="15" dur="500"/>
                                        <p:tgtEl>
                                          <p:spTgt spid="9">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9">
                                            <p:txEl>
                                              <p:pRg st="1" end="1"/>
                                            </p:txEl>
                                          </p:spTgt>
                                        </p:tgtEl>
                                        <p:attrNameLst>
                                          <p:attrName>style.visibility</p:attrName>
                                        </p:attrNameLst>
                                      </p:cBhvr>
                                      <p:to>
                                        <p:strVal val="visible"/>
                                      </p:to>
                                    </p:set>
                                    <p:animEffect transition="in" filter="barn(inVertical)">
                                      <p:cBhvr>
                                        <p:cTn id="20" dur="500"/>
                                        <p:tgtEl>
                                          <p:spTgt spid="9">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nodeType="clickEffect">
                                  <p:stCondLst>
                                    <p:cond delay="0"/>
                                  </p:stCondLst>
                                  <p:childTnLst>
                                    <p:set>
                                      <p:cBhvr>
                                        <p:cTn id="28" dur="1" fill="hold">
                                          <p:stCondLst>
                                            <p:cond delay="0"/>
                                          </p:stCondLst>
                                        </p:cTn>
                                        <p:tgtEl>
                                          <p:spTgt spid="12">
                                            <p:txEl>
                                              <p:pRg st="0" end="0"/>
                                            </p:txEl>
                                          </p:spTgt>
                                        </p:tgtEl>
                                        <p:attrNameLst>
                                          <p:attrName>style.visibility</p:attrName>
                                        </p:attrNameLst>
                                      </p:cBhvr>
                                      <p:to>
                                        <p:strVal val="visible"/>
                                      </p:to>
                                    </p:set>
                                    <p:animEffect transition="in" filter="strips(downLeft)">
                                      <p:cBhvr>
                                        <p:cTn id="29" dur="500"/>
                                        <p:tgtEl>
                                          <p:spTgt spid="12">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12" fill="hold" nodeType="clickEffect">
                                  <p:stCondLst>
                                    <p:cond delay="0"/>
                                  </p:stCondLst>
                                  <p:childTnLst>
                                    <p:set>
                                      <p:cBhvr>
                                        <p:cTn id="33" dur="1" fill="hold">
                                          <p:stCondLst>
                                            <p:cond delay="0"/>
                                          </p:stCondLst>
                                        </p:cTn>
                                        <p:tgtEl>
                                          <p:spTgt spid="12">
                                            <p:txEl>
                                              <p:pRg st="1" end="1"/>
                                            </p:txEl>
                                          </p:spTgt>
                                        </p:tgtEl>
                                        <p:attrNameLst>
                                          <p:attrName>style.visibility</p:attrName>
                                        </p:attrNameLst>
                                      </p:cBhvr>
                                      <p:to>
                                        <p:strVal val="visible"/>
                                      </p:to>
                                    </p:set>
                                    <p:animEffect transition="in" filter="strips(downLeft)">
                                      <p:cBhvr>
                                        <p:cTn id="34" dur="500"/>
                                        <p:tgtEl>
                                          <p:spTgt spid="12">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12" fill="hold" nodeType="clickEffect">
                                  <p:stCondLst>
                                    <p:cond delay="0"/>
                                  </p:stCondLst>
                                  <p:childTnLst>
                                    <p:set>
                                      <p:cBhvr>
                                        <p:cTn id="38" dur="1" fill="hold">
                                          <p:stCondLst>
                                            <p:cond delay="0"/>
                                          </p:stCondLst>
                                        </p:cTn>
                                        <p:tgtEl>
                                          <p:spTgt spid="12">
                                            <p:txEl>
                                              <p:pRg st="2" end="2"/>
                                            </p:txEl>
                                          </p:spTgt>
                                        </p:tgtEl>
                                        <p:attrNameLst>
                                          <p:attrName>style.visibility</p:attrName>
                                        </p:attrNameLst>
                                      </p:cBhvr>
                                      <p:to>
                                        <p:strVal val="visible"/>
                                      </p:to>
                                    </p:set>
                                    <p:animEffect transition="in" filter="strips(downLeft)">
                                      <p:cBhvr>
                                        <p:cTn id="39" dur="500"/>
                                        <p:tgtEl>
                                          <p:spTgt spid="12">
                                            <p:txEl>
                                              <p:pRg st="2" end="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12" fill="hold" nodeType="clickEffect">
                                  <p:stCondLst>
                                    <p:cond delay="0"/>
                                  </p:stCondLst>
                                  <p:childTnLst>
                                    <p:set>
                                      <p:cBhvr>
                                        <p:cTn id="43" dur="1" fill="hold">
                                          <p:stCondLst>
                                            <p:cond delay="0"/>
                                          </p:stCondLst>
                                        </p:cTn>
                                        <p:tgtEl>
                                          <p:spTgt spid="12">
                                            <p:txEl>
                                              <p:pRg st="3" end="3"/>
                                            </p:txEl>
                                          </p:spTgt>
                                        </p:tgtEl>
                                        <p:attrNameLst>
                                          <p:attrName>style.visibility</p:attrName>
                                        </p:attrNameLst>
                                      </p:cBhvr>
                                      <p:to>
                                        <p:strVal val="visible"/>
                                      </p:to>
                                    </p:set>
                                    <p:animEffect transition="in" filter="strips(downLeft)">
                                      <p:cBhvr>
                                        <p:cTn id="44" dur="5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9882" y="281505"/>
            <a:ext cx="10852237" cy="648000"/>
          </a:xfrm>
        </p:spPr>
        <p:txBody>
          <a:bodyPr/>
          <a:lstStyle/>
          <a:p>
            <a:r>
              <a:rPr lang="zh-CN" altLang="en-US" sz="3200">
                <a:solidFill>
                  <a:srgbClr val="0070C0"/>
                </a:solidFill>
              </a:rPr>
              <a:t>“为什么”</a:t>
            </a:r>
            <a:endParaRPr lang="zh-CN" altLang="en-US" sz="3200">
              <a:solidFill>
                <a:srgbClr val="0070C0"/>
              </a:solidFill>
            </a:endParaRPr>
          </a:p>
        </p:txBody>
      </p:sp>
      <p:sp>
        <p:nvSpPr>
          <p:cNvPr id="4" name="文本框 3"/>
          <p:cNvSpPr txBox="1"/>
          <p:nvPr/>
        </p:nvSpPr>
        <p:spPr>
          <a:xfrm>
            <a:off x="937260" y="895350"/>
            <a:ext cx="4653280" cy="368300"/>
          </a:xfrm>
          <a:prstGeom prst="rect">
            <a:avLst/>
          </a:prstGeom>
          <a:noFill/>
        </p:spPr>
        <p:txBody>
          <a:bodyPr wrap="none" rtlCol="0">
            <a:spAutoFit/>
          </a:bodyPr>
          <a:lstStyle/>
          <a:p>
            <a:pPr algn="l"/>
            <a:r>
              <a:rPr lang="zh-CN" altLang="en-US" b="1">
                <a:solidFill>
                  <a:srgbClr val="C00000"/>
                </a:solidFill>
              </a:rPr>
              <a:t>1．紧紧依靠人民群众战胜疫情有哪些影响</a:t>
            </a:r>
            <a:r>
              <a:rPr lang="zh-CN" altLang="en-US"/>
              <a:t>？</a:t>
            </a:r>
            <a:endParaRPr lang="zh-CN" altLang="en-US"/>
          </a:p>
        </p:txBody>
      </p:sp>
      <p:sp>
        <p:nvSpPr>
          <p:cNvPr id="5" name="文本框 4"/>
          <p:cNvSpPr txBox="1"/>
          <p:nvPr/>
        </p:nvSpPr>
        <p:spPr>
          <a:xfrm>
            <a:off x="1184910" y="1263650"/>
            <a:ext cx="10728794" cy="923330"/>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（1）有利于</a:t>
            </a:r>
            <a:r>
              <a:rPr lang="zh-CN" altLang="en-US" dirty="0">
                <a:solidFill>
                  <a:srgbClr val="C00000"/>
                </a:solidFill>
                <a:latin typeface="楷体" panose="02010609060101010101" charset="-122"/>
                <a:ea typeface="楷体" panose="02010609060101010101" charset="-122"/>
                <a:cs typeface="楷体" panose="02010609060101010101" charset="-122"/>
              </a:rPr>
              <a:t>中国共产党与人民群众同呼吸、共命运、心连心</a:t>
            </a:r>
            <a:r>
              <a:rPr lang="zh-CN" altLang="en-US" dirty="0">
                <a:latin typeface="楷体" panose="02010609060101010101" charset="-122"/>
                <a:ea typeface="楷体" panose="02010609060101010101" charset="-122"/>
                <a:cs typeface="楷体" panose="02010609060101010101" charset="-122"/>
              </a:rPr>
              <a:t>，团结带领人民群众，科学防控疫情</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2）有利于</a:t>
            </a:r>
            <a:r>
              <a:rPr lang="zh-CN" altLang="en-US" dirty="0">
                <a:solidFill>
                  <a:srgbClr val="C00000"/>
                </a:solidFill>
                <a:latin typeface="楷体" panose="02010609060101010101" charset="-122"/>
                <a:ea typeface="楷体" panose="02010609060101010101" charset="-122"/>
                <a:cs typeface="楷体" panose="02010609060101010101" charset="-122"/>
              </a:rPr>
              <a:t>广泛动员群众</a:t>
            </a:r>
            <a:r>
              <a:rPr lang="zh-CN" altLang="en-US" dirty="0">
                <a:latin typeface="楷体" panose="02010609060101010101" charset="-122"/>
                <a:ea typeface="楷体" panose="02010609060101010101" charset="-122"/>
                <a:cs typeface="楷体" panose="02010609060101010101" charset="-122"/>
              </a:rPr>
              <a:t>、组织群众、凝聚群众，紧紧依靠人民群众，同舟共济，战疫情</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3）有利于</a:t>
            </a:r>
            <a:r>
              <a:rPr lang="zh-CN" altLang="en-US" dirty="0">
                <a:solidFill>
                  <a:srgbClr val="C00000"/>
                </a:solidFill>
                <a:latin typeface="楷体" panose="02010609060101010101" charset="-122"/>
                <a:ea typeface="楷体" panose="02010609060101010101" charset="-122"/>
                <a:cs typeface="楷体" panose="02010609060101010101" charset="-122"/>
              </a:rPr>
              <a:t>发挥人民群众的伟大创造精神</a:t>
            </a:r>
            <a:r>
              <a:rPr lang="zh-CN" altLang="en-US" dirty="0">
                <a:latin typeface="楷体" panose="02010609060101010101" charset="-122"/>
                <a:ea typeface="楷体" panose="02010609060101010101" charset="-122"/>
                <a:cs typeface="楷体" panose="02010609060101010101" charset="-122"/>
              </a:rPr>
              <a:t>、伟大奋斗精神、伟大团结精神，坚决打赢疫情防控阻击战。</a:t>
            </a:r>
            <a:endParaRPr lang="zh-CN" altLang="en-US" dirty="0">
              <a:latin typeface="楷体" panose="02010609060101010101" charset="-122"/>
              <a:ea typeface="楷体" panose="02010609060101010101" charset="-122"/>
              <a:cs typeface="楷体" panose="02010609060101010101" charset="-122"/>
            </a:endParaRPr>
          </a:p>
        </p:txBody>
      </p:sp>
      <p:sp>
        <p:nvSpPr>
          <p:cNvPr id="10" name="文本框 9"/>
          <p:cNvSpPr txBox="1"/>
          <p:nvPr/>
        </p:nvSpPr>
        <p:spPr>
          <a:xfrm>
            <a:off x="1208930" y="2438952"/>
            <a:ext cx="2214880" cy="583565"/>
          </a:xfrm>
          <a:prstGeom prst="rect">
            <a:avLst/>
          </a:prstGeom>
          <a:noFill/>
        </p:spPr>
        <p:txBody>
          <a:bodyPr wrap="none" rtlCol="0">
            <a:spAutoFit/>
          </a:bodyPr>
          <a:lstStyle/>
          <a:p>
            <a:pPr algn="l"/>
            <a:r>
              <a:rPr lang="zh-CN" altLang="en-US" sz="3200" b="1" dirty="0">
                <a:solidFill>
                  <a:srgbClr val="0070C0"/>
                </a:solidFill>
              </a:rPr>
              <a:t>“怎么办”</a:t>
            </a:r>
            <a:endParaRPr lang="zh-CN" altLang="en-US" sz="3200" b="1" dirty="0">
              <a:solidFill>
                <a:srgbClr val="0070C0"/>
              </a:solidFill>
            </a:endParaRPr>
          </a:p>
        </p:txBody>
      </p:sp>
      <p:sp>
        <p:nvSpPr>
          <p:cNvPr id="12" name="文本框 11"/>
          <p:cNvSpPr txBox="1"/>
          <p:nvPr/>
        </p:nvSpPr>
        <p:spPr>
          <a:xfrm>
            <a:off x="1103271" y="3115282"/>
            <a:ext cx="5110480" cy="368300"/>
          </a:xfrm>
          <a:prstGeom prst="rect">
            <a:avLst/>
          </a:prstGeom>
          <a:noFill/>
        </p:spPr>
        <p:txBody>
          <a:bodyPr wrap="none" rtlCol="0">
            <a:spAutoFit/>
          </a:bodyPr>
          <a:lstStyle/>
          <a:p>
            <a:pPr algn="l"/>
            <a:r>
              <a:rPr lang="zh-CN" altLang="en-US" b="1" dirty="0">
                <a:solidFill>
                  <a:srgbClr val="C00000"/>
                </a:solidFill>
              </a:rPr>
              <a:t>1．防控疫情，我们如何维护最广大人民的利益？</a:t>
            </a:r>
            <a:endParaRPr lang="zh-CN" altLang="en-US" b="1" dirty="0">
              <a:solidFill>
                <a:srgbClr val="C00000"/>
              </a:solidFill>
            </a:endParaRPr>
          </a:p>
        </p:txBody>
      </p:sp>
      <p:sp>
        <p:nvSpPr>
          <p:cNvPr id="13" name="文本框 12"/>
          <p:cNvSpPr txBox="1"/>
          <p:nvPr/>
        </p:nvSpPr>
        <p:spPr>
          <a:xfrm>
            <a:off x="984388" y="3754452"/>
            <a:ext cx="10491995" cy="1477328"/>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（1）在防控疫情中，坚持国家利益至上，人民利益高于一切的观念，我们要增强维护国家利益及人民利益的责任感和使命感</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2）在防控疫情中，坚决同一切损害国家利益和人民利益的行为</a:t>
            </a:r>
            <a:r>
              <a:rPr lang="zh-CN" altLang="en-US" dirty="0">
                <a:solidFill>
                  <a:srgbClr val="C00000"/>
                </a:solidFill>
                <a:latin typeface="楷体" panose="02010609060101010101" charset="-122"/>
                <a:ea typeface="楷体" panose="02010609060101010101" charset="-122"/>
                <a:cs typeface="楷体" panose="02010609060101010101" charset="-122"/>
              </a:rPr>
              <a:t>作斗争</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3）牢记</a:t>
            </a:r>
            <a:r>
              <a:rPr lang="zh-CN" altLang="en-US" dirty="0">
                <a:solidFill>
                  <a:srgbClr val="C00000"/>
                </a:solidFill>
                <a:latin typeface="楷体" panose="02010609060101010101" charset="-122"/>
                <a:ea typeface="楷体" panose="02010609060101010101" charset="-122"/>
                <a:cs typeface="楷体" panose="02010609060101010101" charset="-122"/>
              </a:rPr>
              <a:t>人民利益高于一切</a:t>
            </a:r>
            <a:r>
              <a:rPr lang="zh-CN" altLang="en-US" dirty="0">
                <a:latin typeface="楷体" panose="02010609060101010101" charset="-122"/>
                <a:ea typeface="楷体" panose="02010609060101010101" charset="-122"/>
                <a:cs typeface="楷体" panose="02010609060101010101" charset="-122"/>
              </a:rPr>
              <a:t>，紧紧依靠人民群众坚决打赢疫情防控阻击战</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4）在防控疫情中提升责任意识，砥砺爱国精神、敬业精神、奉献精神，切实</a:t>
            </a:r>
            <a:r>
              <a:rPr lang="zh-CN" altLang="en-US" dirty="0">
                <a:solidFill>
                  <a:srgbClr val="C00000"/>
                </a:solidFill>
                <a:latin typeface="楷体" panose="02010609060101010101" charset="-122"/>
                <a:ea typeface="楷体" panose="02010609060101010101" charset="-122"/>
                <a:cs typeface="楷体" panose="02010609060101010101" charset="-122"/>
              </a:rPr>
              <a:t>维护最广大人民的利益</a:t>
            </a:r>
            <a:r>
              <a:rPr lang="zh-CN" altLang="en-US" dirty="0">
                <a:latin typeface="楷体" panose="02010609060101010101" charset="-122"/>
                <a:ea typeface="楷体" panose="02010609060101010101" charset="-122"/>
                <a:cs typeface="楷体" panose="02010609060101010101" charset="-122"/>
              </a:rPr>
              <a:t>。</a:t>
            </a:r>
            <a:endParaRPr lang="zh-CN" altLang="en-US" dirty="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barn(inVertical)">
                                      <p:cBhvr>
                                        <p:cTn id="11" dur="500"/>
                                        <p:tgtEl>
                                          <p:spTgt spid="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Effect transition="in" filter="blinds(horizontal)">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blinds(horizontal)">
                                      <p:cBhvr>
                                        <p:cTn id="21" dur="500"/>
                                        <p:tgtEl>
                                          <p:spTgt spid="5">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5">
                                            <p:txEl>
                                              <p:pRg st="2" end="2"/>
                                            </p:txEl>
                                          </p:spTgt>
                                        </p:tgtEl>
                                        <p:attrNameLst>
                                          <p:attrName>style.visibility</p:attrName>
                                        </p:attrNameLst>
                                      </p:cBhvr>
                                      <p:to>
                                        <p:strVal val="visible"/>
                                      </p:to>
                                    </p:set>
                                    <p:animEffect transition="in" filter="blinds(horizontal)">
                                      <p:cBhvr>
                                        <p:cTn id="26" dur="500"/>
                                        <p:tgtEl>
                                          <p:spTgt spid="5">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2">
                                            <p:txEl>
                                              <p:pRg st="0" end="0"/>
                                            </p:txEl>
                                          </p:spTgt>
                                        </p:tgtEl>
                                        <p:attrNameLst>
                                          <p:attrName>style.visibility</p:attrName>
                                        </p:attrNameLst>
                                      </p:cBhvr>
                                      <p:to>
                                        <p:strVal val="visible"/>
                                      </p:to>
                                    </p:set>
                                    <p:anim calcmode="lin" valueType="num">
                                      <p:cBhvr additive="base">
                                        <p:cTn id="35"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31343" y="368348"/>
            <a:ext cx="11363092" cy="5807165"/>
          </a:xfrm>
        </p:spPr>
        <p:txBody>
          <a:bodyPr/>
          <a:lstStyle/>
          <a:p>
            <a:r>
              <a:rPr lang="zh-CN" altLang="en-US" sz="3200" b="1" dirty="0"/>
              <a:t>【核心观点】</a:t>
            </a:r>
            <a:endParaRPr lang="zh-CN" altLang="en-US" sz="3200" b="1" dirty="0"/>
          </a:p>
          <a:p>
            <a:r>
              <a:rPr lang="zh-CN" altLang="en-US" sz="1800" b="1" dirty="0">
                <a:latin typeface="仿宋" panose="02010609060101010101" charset="-122"/>
                <a:ea typeface="仿宋" panose="02010609060101010101" charset="-122"/>
                <a:cs typeface="仿宋" panose="02010609060101010101" charset="-122"/>
              </a:rPr>
              <a:t>1．</a:t>
            </a:r>
            <a:r>
              <a:rPr lang="zh-CN" altLang="en-US" sz="1800" b="1" dirty="0">
                <a:solidFill>
                  <a:srgbClr val="C00000"/>
                </a:solidFill>
                <a:latin typeface="仿宋" panose="02010609060101010101" charset="-122"/>
                <a:ea typeface="仿宋" panose="02010609060101010101" charset="-122"/>
                <a:cs typeface="仿宋" panose="02010609060101010101" charset="-122"/>
              </a:rPr>
              <a:t>追求人与自然和谐共生</a:t>
            </a:r>
            <a:r>
              <a:rPr lang="zh-CN" altLang="en-US" sz="1800" b="1" dirty="0">
                <a:latin typeface="仿宋" panose="02010609060101010101" charset="-122"/>
                <a:ea typeface="仿宋" panose="02010609060101010101" charset="-122"/>
                <a:cs typeface="仿宋" panose="02010609060101010101" charset="-122"/>
              </a:rPr>
              <a:t>，是人类面对生态危机作出的智慧选择。</a:t>
            </a:r>
            <a:endParaRPr lang="zh-CN" altLang="en-US" sz="1800" b="1" dirty="0">
              <a:latin typeface="仿宋" panose="02010609060101010101" charset="-122"/>
              <a:ea typeface="仿宋" panose="02010609060101010101" charset="-122"/>
              <a:cs typeface="仿宋" panose="02010609060101010101" charset="-122"/>
            </a:endParaRPr>
          </a:p>
          <a:p>
            <a:r>
              <a:rPr lang="zh-CN" altLang="en-US" sz="1800" b="1" dirty="0">
                <a:latin typeface="仿宋" panose="02010609060101010101" charset="-122"/>
                <a:ea typeface="仿宋" panose="02010609060101010101" charset="-122"/>
                <a:cs typeface="仿宋" panose="02010609060101010101" charset="-122"/>
              </a:rPr>
              <a:t>2．人类开发和利用自然，但</a:t>
            </a:r>
            <a:r>
              <a:rPr lang="zh-CN" altLang="en-US" sz="1800" b="1" dirty="0">
                <a:solidFill>
                  <a:srgbClr val="C00000"/>
                </a:solidFill>
                <a:latin typeface="仿宋" panose="02010609060101010101" charset="-122"/>
                <a:ea typeface="仿宋" panose="02010609060101010101" charset="-122"/>
                <a:cs typeface="仿宋" panose="02010609060101010101" charset="-122"/>
              </a:rPr>
              <a:t>不能肆意凌驾于自然</a:t>
            </a:r>
            <a:r>
              <a:rPr lang="zh-CN" altLang="en-US" sz="1800" b="1" dirty="0">
                <a:latin typeface="仿宋" panose="02010609060101010101" charset="-122"/>
                <a:ea typeface="仿宋" panose="02010609060101010101" charset="-122"/>
                <a:cs typeface="仿宋" panose="02010609060101010101" charset="-122"/>
              </a:rPr>
              <a:t>之上，必须符合自然规律。</a:t>
            </a:r>
            <a:endParaRPr lang="zh-CN" altLang="en-US" sz="1800" b="1" dirty="0">
              <a:latin typeface="仿宋" panose="02010609060101010101" charset="-122"/>
              <a:ea typeface="仿宋" panose="02010609060101010101" charset="-122"/>
              <a:cs typeface="仿宋" panose="02010609060101010101" charset="-122"/>
            </a:endParaRPr>
          </a:p>
          <a:p>
            <a:r>
              <a:rPr lang="zh-CN" altLang="en-US" sz="1800" b="1" dirty="0">
                <a:latin typeface="仿宋" panose="02010609060101010101" charset="-122"/>
                <a:ea typeface="仿宋" panose="02010609060101010101" charset="-122"/>
                <a:cs typeface="仿宋" panose="02010609060101010101" charset="-122"/>
              </a:rPr>
              <a:t>3．如果我们对自然只是一味地索取，必然受到它的惩罚。</a:t>
            </a:r>
            <a:endParaRPr lang="zh-CN" altLang="en-US" sz="1800" b="1" dirty="0">
              <a:latin typeface="仿宋" panose="02010609060101010101" charset="-122"/>
              <a:ea typeface="仿宋" panose="02010609060101010101" charset="-122"/>
              <a:cs typeface="仿宋" panose="02010609060101010101" charset="-122"/>
            </a:endParaRPr>
          </a:p>
          <a:p>
            <a:r>
              <a:rPr lang="zh-CN" altLang="en-US" sz="1800" b="1" dirty="0">
                <a:latin typeface="仿宋" panose="02010609060101010101" charset="-122"/>
                <a:ea typeface="仿宋" panose="02010609060101010101" charset="-122"/>
                <a:cs typeface="仿宋" panose="02010609060101010101" charset="-122"/>
              </a:rPr>
              <a:t>4．生命是脆弱的、艰难的。生命是坚强的、有力量的。生命是崇高的、神圣的。</a:t>
            </a:r>
            <a:endParaRPr lang="zh-CN" altLang="en-US" sz="1800" b="1" dirty="0">
              <a:latin typeface="仿宋" panose="02010609060101010101" charset="-122"/>
              <a:ea typeface="仿宋" panose="02010609060101010101" charset="-122"/>
              <a:cs typeface="仿宋" panose="02010609060101010101" charset="-122"/>
            </a:endParaRPr>
          </a:p>
          <a:p>
            <a:r>
              <a:rPr lang="zh-CN" altLang="en-US" sz="1800" b="1" dirty="0">
                <a:latin typeface="仿宋" panose="02010609060101010101" charset="-122"/>
                <a:ea typeface="仿宋" panose="02010609060101010101" charset="-122"/>
                <a:cs typeface="仿宋" panose="02010609060101010101" charset="-122"/>
              </a:rPr>
              <a:t>5．我们要尊重每一个生命，对生命要有</a:t>
            </a:r>
            <a:r>
              <a:rPr lang="zh-CN" altLang="en-US" sz="1800" b="1" dirty="0">
                <a:solidFill>
                  <a:srgbClr val="C00000"/>
                </a:solidFill>
                <a:latin typeface="仿宋" panose="02010609060101010101" charset="-122"/>
                <a:ea typeface="仿宋" panose="02010609060101010101" charset="-122"/>
                <a:cs typeface="仿宋" panose="02010609060101010101" charset="-122"/>
              </a:rPr>
              <a:t>敬畏的情怀</a:t>
            </a:r>
            <a:r>
              <a:rPr lang="zh-CN" altLang="en-US" sz="1800" b="1" dirty="0">
                <a:latin typeface="仿宋" panose="02010609060101010101" charset="-122"/>
                <a:ea typeface="仿宋" panose="02010609060101010101" charset="-122"/>
                <a:cs typeface="仿宋" panose="02010609060101010101" charset="-122"/>
              </a:rPr>
              <a:t>。</a:t>
            </a:r>
            <a:endParaRPr lang="zh-CN" altLang="en-US" sz="1800" b="1" dirty="0">
              <a:latin typeface="仿宋" panose="02010609060101010101" charset="-122"/>
              <a:ea typeface="仿宋" panose="02010609060101010101" charset="-122"/>
              <a:cs typeface="仿宋" panose="02010609060101010101" charset="-122"/>
            </a:endParaRPr>
          </a:p>
          <a:p>
            <a:r>
              <a:rPr lang="zh-CN" altLang="en-US" sz="1800" b="1" dirty="0">
                <a:latin typeface="仿宋" panose="02010609060101010101" charset="-122"/>
                <a:ea typeface="仿宋" panose="02010609060101010101" charset="-122"/>
                <a:cs typeface="仿宋" panose="02010609060101010101" charset="-122"/>
              </a:rPr>
              <a:t>6．生命是宝贵的，生命的价值高于一切。生命至上，对生命要怀有</a:t>
            </a:r>
            <a:r>
              <a:rPr lang="zh-CN" altLang="en-US" sz="1800" b="1" dirty="0">
                <a:solidFill>
                  <a:srgbClr val="C00000"/>
                </a:solidFill>
                <a:latin typeface="仿宋" panose="02010609060101010101" charset="-122"/>
                <a:ea typeface="仿宋" panose="02010609060101010101" charset="-122"/>
                <a:cs typeface="仿宋" panose="02010609060101010101" charset="-122"/>
              </a:rPr>
              <a:t>敬畏之心，要珍视生命</a:t>
            </a:r>
            <a:r>
              <a:rPr lang="zh-CN" altLang="en-US" sz="1800" b="1" dirty="0">
                <a:latin typeface="仿宋" panose="02010609060101010101" charset="-122"/>
                <a:ea typeface="仿宋" panose="02010609060101010101" charset="-122"/>
                <a:cs typeface="仿宋" panose="02010609060101010101" charset="-122"/>
              </a:rPr>
              <a:t>。</a:t>
            </a:r>
            <a:endParaRPr lang="zh-CN" altLang="en-US" sz="1800" b="1" dirty="0">
              <a:latin typeface="仿宋" panose="02010609060101010101" charset="-122"/>
              <a:ea typeface="仿宋" panose="02010609060101010101" charset="-122"/>
              <a:cs typeface="仿宋" panose="02010609060101010101" charset="-122"/>
            </a:endParaRPr>
          </a:p>
          <a:p>
            <a:r>
              <a:rPr lang="zh-CN" altLang="en-US" sz="1800" b="1" dirty="0">
                <a:latin typeface="仿宋" panose="02010609060101010101" charset="-122"/>
                <a:ea typeface="仿宋" panose="02010609060101010101" charset="-122"/>
                <a:cs typeface="仿宋" panose="02010609060101010101" charset="-122"/>
              </a:rPr>
              <a:t>7．关心身体的状况，养成健康的生活方式，是一种对生命负责任的态度。</a:t>
            </a:r>
            <a:endParaRPr lang="zh-CN" altLang="en-US" sz="1800" b="1" dirty="0">
              <a:latin typeface="仿宋" panose="02010609060101010101" charset="-122"/>
              <a:ea typeface="仿宋" panose="02010609060101010101" charset="-122"/>
              <a:cs typeface="仿宋" panose="02010609060101010101" charset="-122"/>
            </a:endParaRPr>
          </a:p>
          <a:p>
            <a:r>
              <a:rPr lang="zh-CN" altLang="en-US" sz="1800" b="1" dirty="0">
                <a:latin typeface="仿宋" panose="02010609060101010101" charset="-122"/>
                <a:ea typeface="仿宋" panose="02010609060101010101" charset="-122"/>
                <a:cs typeface="仿宋" panose="02010609060101010101" charset="-122"/>
              </a:rPr>
              <a:t>8．增强生命的承受力、自我调节和自我修复的能力。积极面对挫折，</a:t>
            </a:r>
            <a:r>
              <a:rPr lang="zh-CN" altLang="en-US" sz="1800" b="1" dirty="0">
                <a:solidFill>
                  <a:srgbClr val="C00000"/>
                </a:solidFill>
                <a:latin typeface="仿宋" panose="02010609060101010101" charset="-122"/>
                <a:ea typeface="仿宋" panose="02010609060101010101" charset="-122"/>
                <a:cs typeface="仿宋" panose="02010609060101010101" charset="-122"/>
              </a:rPr>
              <a:t>发现、发掘自己生命的力量</a:t>
            </a:r>
            <a:r>
              <a:rPr lang="zh-CN" altLang="en-US" sz="1800" b="1" dirty="0">
                <a:latin typeface="仿宋" panose="02010609060101010101" charset="-122"/>
                <a:ea typeface="仿宋" panose="02010609060101010101" charset="-122"/>
                <a:cs typeface="仿宋" panose="02010609060101010101" charset="-122"/>
              </a:rPr>
              <a:t>。</a:t>
            </a:r>
            <a:endParaRPr lang="zh-CN" altLang="en-US" sz="1800" b="1" dirty="0">
              <a:latin typeface="仿宋" panose="02010609060101010101" charset="-122"/>
              <a:ea typeface="仿宋" panose="02010609060101010101" charset="-122"/>
              <a:cs typeface="仿宋" panose="02010609060101010101" charset="-122"/>
            </a:endParaRPr>
          </a:p>
          <a:p>
            <a:r>
              <a:rPr lang="zh-CN" altLang="en-US" sz="1800" b="1" dirty="0">
                <a:latin typeface="仿宋" panose="02010609060101010101" charset="-122"/>
                <a:ea typeface="仿宋" panose="02010609060101010101" charset="-122"/>
                <a:cs typeface="仿宋" panose="02010609060101010101" charset="-122"/>
              </a:rPr>
              <a:t>9．发掘自身的生命力量，我们可以逐渐培养自己面对困难的勇气和坚强的意志。</a:t>
            </a:r>
            <a:endParaRPr lang="zh-CN" altLang="en-US" sz="1800" b="1" dirty="0">
              <a:latin typeface="仿宋" panose="02010609060101010101" charset="-122"/>
              <a:ea typeface="仿宋" panose="02010609060101010101" charset="-122"/>
              <a:cs typeface="仿宋" panose="02010609060101010101" charset="-122"/>
            </a:endParaRPr>
          </a:p>
        </p:txBody>
      </p:sp>
    </p:spTree>
    <p:custDataLst>
      <p:tags r:id="rId1"/>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3200">
                <a:solidFill>
                  <a:srgbClr val="FF0000"/>
                </a:solidFill>
                <a:latin typeface="楷体" panose="02010609060101010101" charset="-122"/>
                <a:ea typeface="楷体" panose="02010609060101010101" charset="-122"/>
                <a:cs typeface="楷体" panose="02010609060101010101" charset="-122"/>
              </a:rPr>
              <a:t>命题角度六：权利与义务  网络谣言</a:t>
            </a:r>
            <a:endParaRPr lang="zh-CN" altLang="en-US" sz="3200">
              <a:solidFill>
                <a:srgbClr val="FF0000"/>
              </a:solidFill>
              <a:latin typeface="楷体" panose="02010609060101010101" charset="-122"/>
              <a:ea typeface="楷体" panose="02010609060101010101" charset="-122"/>
              <a:cs typeface="楷体" panose="02010609060101010101" charset="-122"/>
            </a:endParaRPr>
          </a:p>
        </p:txBody>
      </p:sp>
      <p:sp>
        <p:nvSpPr>
          <p:cNvPr id="5" name="文本框 4"/>
          <p:cNvSpPr txBox="1"/>
          <p:nvPr/>
        </p:nvSpPr>
        <p:spPr>
          <a:xfrm>
            <a:off x="669925" y="1249680"/>
            <a:ext cx="10253980" cy="3415030"/>
          </a:xfrm>
          <a:prstGeom prst="rect">
            <a:avLst/>
          </a:prstGeom>
          <a:noFill/>
        </p:spPr>
        <p:txBody>
          <a:bodyPr wrap="square" rtlCol="0">
            <a:spAutoFit/>
          </a:bodyPr>
          <a:lstStyle/>
          <a:p>
            <a:pPr algn="l"/>
            <a:r>
              <a:rPr lang="zh-CN" altLang="en-US" dirty="0"/>
              <a:t>材料一：</a:t>
            </a:r>
            <a:r>
              <a:rPr lang="zh-CN" altLang="en-US" dirty="0">
                <a:solidFill>
                  <a:srgbClr val="C00000"/>
                </a:solidFill>
              </a:rPr>
              <a:t>哄抬物价</a:t>
            </a:r>
            <a:r>
              <a:rPr lang="zh-CN" altLang="en-US" dirty="0"/>
              <a:t>被顶格处罚2020年1月29日，南昌市市场监督管理局对进贤县某药房有限公司开具行政处罚听证告知书，拟对其囤积口罩等疫情防控用品、哄抬物价等违法行为做出顶格罚300万元。</a:t>
            </a:r>
            <a:endParaRPr lang="zh-CN" altLang="en-US" dirty="0"/>
          </a:p>
          <a:p>
            <a:pPr algn="l"/>
            <a:endParaRPr lang="zh-CN" altLang="en-US" dirty="0"/>
          </a:p>
          <a:p>
            <a:pPr algn="l"/>
            <a:r>
              <a:rPr lang="zh-CN" altLang="en-US" dirty="0"/>
              <a:t>材料二： 69岁老人确诊，</a:t>
            </a:r>
            <a:r>
              <a:rPr lang="zh-CN" altLang="en-US" dirty="0">
                <a:solidFill>
                  <a:srgbClr val="C00000"/>
                </a:solidFill>
              </a:rPr>
              <a:t>有意隐瞒行动轨迹</a:t>
            </a:r>
            <a:r>
              <a:rPr lang="zh-CN" altLang="en-US" dirty="0"/>
              <a:t>致30多名医护人员密切接触2020年2月3日晚间，四川省雅安市应对新型冠状病毒感染肺炎疫情应急指挥部办公室发布关于天全县侯某感染新冠肺炎病毒情况的通报。69岁的雅安市天全人侯某有意隐瞒途经武汉汉口返雅的事实，多次在外活动，密切接触群众达100余人。</a:t>
            </a:r>
            <a:r>
              <a:rPr lang="zh-CN" altLang="en-US" dirty="0">
                <a:solidFill>
                  <a:srgbClr val="C00000"/>
                </a:solidFill>
              </a:rPr>
              <a:t>对侯某进行专项调查，查实后依法依规从严惩处</a:t>
            </a:r>
            <a:r>
              <a:rPr lang="zh-CN" altLang="en-US" dirty="0"/>
              <a:t>；</a:t>
            </a:r>
            <a:r>
              <a:rPr lang="zh-CN" altLang="en-US" dirty="0">
                <a:solidFill>
                  <a:srgbClr val="C00000"/>
                </a:solidFill>
              </a:rPr>
              <a:t>责成天全县对该事件过程中干部是否尽责、精准排查是否到位等情况进行倒查，对失职人员严肃问责。</a:t>
            </a:r>
            <a:endParaRPr lang="zh-CN" altLang="en-US" dirty="0">
              <a:solidFill>
                <a:srgbClr val="C00000"/>
              </a:solidFill>
            </a:endParaRPr>
          </a:p>
          <a:p>
            <a:pPr algn="l"/>
            <a:endParaRPr lang="zh-CN" altLang="en-US" dirty="0"/>
          </a:p>
          <a:p>
            <a:pPr algn="l"/>
            <a:r>
              <a:rPr lang="zh-CN" altLang="en-US" dirty="0"/>
              <a:t>材料三：</a:t>
            </a:r>
            <a:r>
              <a:rPr lang="zh-CN" altLang="en-US" dirty="0">
                <a:solidFill>
                  <a:srgbClr val="C00000"/>
                </a:solidFill>
              </a:rPr>
              <a:t>依法打击处理的10起网络谣言典型</a:t>
            </a:r>
            <a:r>
              <a:rPr lang="zh-CN" altLang="en-US" dirty="0" smtClean="0">
                <a:solidFill>
                  <a:srgbClr val="C00000"/>
                </a:solidFill>
              </a:rPr>
              <a:t>案例 </a:t>
            </a:r>
            <a:r>
              <a:rPr lang="zh-CN" altLang="en-US" dirty="0" smtClean="0"/>
              <a:t>太原</a:t>
            </a:r>
            <a:r>
              <a:rPr lang="zh-CN" altLang="en-US" dirty="0"/>
              <a:t>2020年2月3日消息（记者贺威通）极个别网民不顾社会大局和事实真相，通过网络编造、传播、散布涉疫情不实信息，在社会造成一定负面影响，甚至引发恐慌。2月3日，山西省公安厅发布了依法打击处理的10起网络谣言典型案例。</a:t>
            </a:r>
            <a:endParaRPr lang="zh-CN" altLang="en-US" dirty="0"/>
          </a:p>
        </p:txBody>
      </p:sp>
      <p:pic>
        <p:nvPicPr>
          <p:cNvPr id="8" name="图片 8" descr="timg (1)"/>
          <p:cNvPicPr>
            <a:picLocks noGrp="1" noChangeAspect="1"/>
          </p:cNvPicPr>
          <p:nvPr>
            <p:ph idx="1"/>
          </p:nvPr>
        </p:nvPicPr>
        <p:blipFill>
          <a:blip r:embed="rId1"/>
          <a:stretch>
            <a:fillRect/>
          </a:stretch>
        </p:blipFill>
        <p:spPr>
          <a:xfrm>
            <a:off x="9159240" y="4622800"/>
            <a:ext cx="2949575" cy="2235200"/>
          </a:xfrm>
          <a:prstGeom prst="rect">
            <a:avLst/>
          </a:prstGeom>
        </p:spPr>
      </p:pic>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【核心观点】</a:t>
            </a:r>
            <a:endParaRPr lang="zh-CN" altLang="en-US"/>
          </a:p>
        </p:txBody>
      </p:sp>
      <p:sp>
        <p:nvSpPr>
          <p:cNvPr id="5" name="文本框 4"/>
          <p:cNvSpPr txBox="1"/>
          <p:nvPr/>
        </p:nvSpPr>
        <p:spPr>
          <a:xfrm>
            <a:off x="3923030" y="1174750"/>
            <a:ext cx="1325880" cy="368300"/>
          </a:xfrm>
          <a:prstGeom prst="rect">
            <a:avLst/>
          </a:prstGeom>
          <a:noFill/>
        </p:spPr>
        <p:txBody>
          <a:bodyPr wrap="none" rtlCol="0">
            <a:spAutoFit/>
          </a:bodyPr>
          <a:lstStyle/>
          <a:p>
            <a:pPr algn="l"/>
            <a:r>
              <a:rPr lang="zh-CN" altLang="en-US" b="1"/>
              <a:t>权利与义务</a:t>
            </a:r>
            <a:endParaRPr lang="zh-CN" altLang="en-US" b="1"/>
          </a:p>
        </p:txBody>
      </p:sp>
      <p:sp>
        <p:nvSpPr>
          <p:cNvPr id="8" name="文本框 7"/>
          <p:cNvSpPr txBox="1"/>
          <p:nvPr/>
        </p:nvSpPr>
        <p:spPr>
          <a:xfrm>
            <a:off x="602174" y="1801633"/>
            <a:ext cx="9959340" cy="3415030"/>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a:t>
            </a:r>
            <a:r>
              <a:rPr lang="zh-CN" altLang="en-US" dirty="0">
                <a:solidFill>
                  <a:srgbClr val="C00000"/>
                </a:solidFill>
                <a:latin typeface="楷体" panose="02010609060101010101" charset="-122"/>
                <a:ea typeface="楷体" panose="02010609060101010101" charset="-122"/>
                <a:cs typeface="楷体" panose="02010609060101010101" charset="-122"/>
              </a:rPr>
              <a:t>任何权利都是有范围的</a:t>
            </a:r>
            <a:r>
              <a:rPr lang="zh-CN" altLang="en-US" dirty="0">
                <a:latin typeface="楷体" panose="02010609060101010101" charset="-122"/>
                <a:ea typeface="楷体" panose="02010609060101010101" charset="-122"/>
                <a:cs typeface="楷体" panose="02010609060101010101" charset="-122"/>
              </a:rPr>
              <a:t>，公民行使权利不能超越它本身的界限，不能滥用权利。</a:t>
            </a:r>
            <a:endParaRPr lang="zh-CN" altLang="en-US" dirty="0">
              <a:latin typeface="楷体" panose="02010609060101010101" charset="-122"/>
              <a:ea typeface="楷体" panose="02010609060101010101" charset="-122"/>
              <a:cs typeface="楷体" panose="02010609060101010101" charset="-122"/>
            </a:endParaRPr>
          </a:p>
          <a:p>
            <a:pPr algn="l"/>
            <a:r>
              <a:rPr lang="zh-CN" altLang="en-US" dirty="0">
                <a:latin typeface="楷体" panose="02010609060101010101" charset="-122"/>
                <a:ea typeface="楷体" panose="02010609060101010101" charset="-122"/>
                <a:cs typeface="楷体" panose="02010609060101010101" charset="-122"/>
              </a:rPr>
              <a:t>2．我国宪法规定，公民在行使自由和权利的时候，不得损害国家的、社会的，集体的利益和其他公民的合法的自由和权利。</a:t>
            </a:r>
            <a:endParaRPr lang="zh-CN" altLang="en-US" dirty="0">
              <a:latin typeface="楷体" panose="02010609060101010101" charset="-122"/>
              <a:ea typeface="楷体" panose="02010609060101010101" charset="-122"/>
              <a:cs typeface="楷体" panose="02010609060101010101" charset="-122"/>
            </a:endParaRPr>
          </a:p>
          <a:p>
            <a:pPr algn="l"/>
            <a:r>
              <a:rPr lang="zh-CN" altLang="en-US" dirty="0">
                <a:latin typeface="楷体" panose="02010609060101010101" charset="-122"/>
                <a:ea typeface="楷体" panose="02010609060101010101" charset="-122"/>
                <a:cs typeface="楷体" panose="02010609060101010101" charset="-122"/>
              </a:rPr>
              <a:t>3．公民有</a:t>
            </a:r>
            <a:r>
              <a:rPr lang="zh-CN" altLang="en-US" dirty="0">
                <a:solidFill>
                  <a:srgbClr val="C00000"/>
                </a:solidFill>
                <a:latin typeface="楷体" panose="02010609060101010101" charset="-122"/>
                <a:ea typeface="楷体" panose="02010609060101010101" charset="-122"/>
                <a:cs typeface="楷体" panose="02010609060101010101" charset="-122"/>
              </a:rPr>
              <a:t>遵守公共秩序，尊重社会公德</a:t>
            </a:r>
            <a:r>
              <a:rPr lang="zh-CN" altLang="en-US" dirty="0">
                <a:latin typeface="楷体" panose="02010609060101010101" charset="-122"/>
                <a:ea typeface="楷体" panose="02010609060101010101" charset="-122"/>
                <a:cs typeface="楷体" panose="02010609060101010101" charset="-122"/>
              </a:rPr>
              <a:t>的义务。</a:t>
            </a:r>
            <a:endParaRPr lang="zh-CN" altLang="en-US" dirty="0">
              <a:latin typeface="楷体" panose="02010609060101010101" charset="-122"/>
              <a:ea typeface="楷体" panose="02010609060101010101" charset="-122"/>
              <a:cs typeface="楷体" panose="02010609060101010101" charset="-122"/>
            </a:endParaRPr>
          </a:p>
          <a:p>
            <a:pPr algn="l"/>
            <a:r>
              <a:rPr lang="zh-CN" altLang="en-US" dirty="0">
                <a:latin typeface="楷体" panose="02010609060101010101" charset="-122"/>
                <a:ea typeface="楷体" panose="02010609060101010101" charset="-122"/>
                <a:cs typeface="楷体" panose="02010609060101010101" charset="-122"/>
              </a:rPr>
              <a:t>4．</a:t>
            </a:r>
            <a:r>
              <a:rPr lang="zh-CN" altLang="en-US" dirty="0">
                <a:solidFill>
                  <a:srgbClr val="C00000"/>
                </a:solidFill>
                <a:latin typeface="楷体" panose="02010609060101010101" charset="-122"/>
                <a:ea typeface="楷体" panose="02010609060101010101" charset="-122"/>
                <a:cs typeface="楷体" panose="02010609060101010101" charset="-122"/>
              </a:rPr>
              <a:t>维护国家安全、荣誉和利益</a:t>
            </a:r>
            <a:r>
              <a:rPr lang="zh-CN" altLang="en-US" dirty="0">
                <a:latin typeface="楷体" panose="02010609060101010101" charset="-122"/>
                <a:ea typeface="楷体" panose="02010609060101010101" charset="-122"/>
                <a:cs typeface="楷体" panose="02010609060101010101" charset="-122"/>
              </a:rPr>
              <a:t>是每个公民义不容辞的责任。</a:t>
            </a:r>
            <a:endParaRPr lang="zh-CN" altLang="en-US" dirty="0">
              <a:latin typeface="楷体" panose="02010609060101010101" charset="-122"/>
              <a:ea typeface="楷体" panose="02010609060101010101" charset="-122"/>
              <a:cs typeface="楷体" panose="02010609060101010101" charset="-122"/>
            </a:endParaRPr>
          </a:p>
          <a:p>
            <a:pPr algn="l"/>
            <a:r>
              <a:rPr lang="zh-CN" altLang="en-US" dirty="0">
                <a:latin typeface="楷体" panose="02010609060101010101" charset="-122"/>
                <a:ea typeface="楷体" panose="02010609060101010101" charset="-122"/>
                <a:cs typeface="楷体" panose="02010609060101010101" charset="-122"/>
              </a:rPr>
              <a:t>5．</a:t>
            </a:r>
            <a:r>
              <a:rPr lang="zh-CN" altLang="en-US" dirty="0">
                <a:solidFill>
                  <a:srgbClr val="C00000"/>
                </a:solidFill>
                <a:latin typeface="楷体" panose="02010609060101010101" charset="-122"/>
                <a:ea typeface="楷体" panose="02010609060101010101" charset="-122"/>
                <a:cs typeface="楷体" panose="02010609060101010101" charset="-122"/>
              </a:rPr>
              <a:t>公民的权利与义务相互依存、相互促进</a:t>
            </a:r>
            <a:r>
              <a:rPr lang="zh-CN" altLang="en-US" dirty="0">
                <a:latin typeface="楷体" panose="02010609060101010101" charset="-122"/>
                <a:ea typeface="楷体" panose="02010609060101010101" charset="-122"/>
                <a:cs typeface="楷体" panose="02010609060101010101" charset="-122"/>
              </a:rPr>
              <a:t>。权利的实现需要义务的履行，义务的履行促进权利的实现。</a:t>
            </a:r>
            <a:endParaRPr lang="zh-CN" altLang="en-US" dirty="0">
              <a:latin typeface="楷体" panose="02010609060101010101" charset="-122"/>
              <a:ea typeface="楷体" panose="02010609060101010101" charset="-122"/>
              <a:cs typeface="楷体" panose="02010609060101010101" charset="-122"/>
            </a:endParaRPr>
          </a:p>
          <a:p>
            <a:pPr algn="l"/>
            <a:r>
              <a:rPr lang="zh-CN" altLang="en-US" dirty="0">
                <a:latin typeface="楷体" panose="02010609060101010101" charset="-122"/>
                <a:ea typeface="楷体" panose="02010609060101010101" charset="-122"/>
                <a:cs typeface="楷体" panose="02010609060101010101" charset="-122"/>
              </a:rPr>
              <a:t>6．公民既是合法权利的享有者，又是法定义务的承担者。</a:t>
            </a:r>
            <a:endParaRPr lang="zh-CN" altLang="en-US" dirty="0">
              <a:latin typeface="楷体" panose="02010609060101010101" charset="-122"/>
              <a:ea typeface="楷体" panose="02010609060101010101" charset="-122"/>
              <a:cs typeface="楷体" panose="02010609060101010101" charset="-122"/>
            </a:endParaRPr>
          </a:p>
          <a:p>
            <a:pPr algn="l"/>
            <a:r>
              <a:rPr lang="zh-CN" altLang="en-US" dirty="0">
                <a:latin typeface="楷体" panose="02010609060101010101" charset="-122"/>
                <a:ea typeface="楷体" panose="02010609060101010101" charset="-122"/>
                <a:cs typeface="楷体" panose="02010609060101010101" charset="-122"/>
              </a:rPr>
              <a:t>7．我国宪法规定，任何公民享有宪法和法律规定的权利，同时必须履行宪法和法律规定的义务。</a:t>
            </a:r>
            <a:endParaRPr lang="zh-CN" altLang="en-US" dirty="0">
              <a:latin typeface="楷体" panose="02010609060101010101" charset="-122"/>
              <a:ea typeface="楷体" panose="02010609060101010101" charset="-122"/>
              <a:cs typeface="楷体" panose="02010609060101010101" charset="-122"/>
            </a:endParaRPr>
          </a:p>
          <a:p>
            <a:pPr algn="l"/>
            <a:r>
              <a:rPr lang="zh-CN" altLang="en-US" dirty="0">
                <a:latin typeface="楷体" panose="02010609060101010101" charset="-122"/>
                <a:ea typeface="楷体" panose="02010609060101010101" charset="-122"/>
                <a:cs typeface="楷体" panose="02010609060101010101" charset="-122"/>
              </a:rPr>
              <a:t>8．</a:t>
            </a:r>
            <a:r>
              <a:rPr lang="zh-CN" altLang="en-US" dirty="0">
                <a:solidFill>
                  <a:srgbClr val="C00000"/>
                </a:solidFill>
                <a:latin typeface="楷体" panose="02010609060101010101" charset="-122"/>
                <a:ea typeface="楷体" panose="02010609060101010101" charset="-122"/>
                <a:cs typeface="楷体" panose="02010609060101010101" charset="-122"/>
              </a:rPr>
              <a:t>自觉履行法定义务，</a:t>
            </a:r>
            <a:r>
              <a:rPr lang="zh-CN" altLang="en-US" dirty="0">
                <a:latin typeface="楷体" panose="02010609060101010101" charset="-122"/>
                <a:ea typeface="楷体" panose="02010609060101010101" charset="-122"/>
                <a:cs typeface="楷体" panose="02010609060101010101" charset="-122"/>
              </a:rPr>
              <a:t>是公民不可推卸的责任。</a:t>
            </a:r>
            <a:endParaRPr lang="zh-CN" altLang="en-US" dirty="0">
              <a:latin typeface="楷体" panose="02010609060101010101" charset="-122"/>
              <a:ea typeface="楷体" panose="02010609060101010101" charset="-122"/>
              <a:cs typeface="楷体" panose="02010609060101010101" charset="-122"/>
            </a:endParaRPr>
          </a:p>
          <a:p>
            <a:pPr algn="l"/>
            <a:r>
              <a:rPr lang="zh-CN" altLang="en-US" dirty="0">
                <a:latin typeface="楷体" panose="02010609060101010101" charset="-122"/>
                <a:ea typeface="楷体" panose="02010609060101010101" charset="-122"/>
                <a:cs typeface="楷体" panose="02010609060101010101" charset="-122"/>
              </a:rPr>
              <a:t>9．</a:t>
            </a:r>
            <a:r>
              <a:rPr lang="zh-CN" altLang="en-US" dirty="0">
                <a:solidFill>
                  <a:srgbClr val="C00000"/>
                </a:solidFill>
                <a:latin typeface="楷体" panose="02010609060101010101" charset="-122"/>
                <a:ea typeface="楷体" panose="02010609060101010101" charset="-122"/>
                <a:cs typeface="楷体" panose="02010609060101010101" charset="-122"/>
              </a:rPr>
              <a:t>法定义务</a:t>
            </a:r>
            <a:r>
              <a:rPr lang="zh-CN" altLang="en-US" dirty="0">
                <a:latin typeface="楷体" panose="02010609060101010101" charset="-122"/>
                <a:ea typeface="楷体" panose="02010609060101010101" charset="-122"/>
                <a:cs typeface="楷体" panose="02010609060101010101" charset="-122"/>
              </a:rPr>
              <a:t>是由我国宪法和法律规定的，具有</a:t>
            </a:r>
            <a:r>
              <a:rPr lang="zh-CN" altLang="en-US" dirty="0">
                <a:solidFill>
                  <a:srgbClr val="C00000"/>
                </a:solidFill>
                <a:latin typeface="楷体" panose="02010609060101010101" charset="-122"/>
                <a:ea typeface="楷体" panose="02010609060101010101" charset="-122"/>
                <a:cs typeface="楷体" panose="02010609060101010101" charset="-122"/>
              </a:rPr>
              <a:t>强制性</a:t>
            </a:r>
            <a:r>
              <a:rPr lang="zh-CN" altLang="en-US" dirty="0">
                <a:latin typeface="楷体" panose="02010609060101010101" charset="-122"/>
                <a:ea typeface="楷体" panose="02010609060101010101" charset="-122"/>
                <a:cs typeface="楷体" panose="02010609060101010101" charset="-122"/>
              </a:rPr>
              <a:t>。</a:t>
            </a:r>
            <a:endParaRPr lang="zh-CN" altLang="en-US" dirty="0">
              <a:latin typeface="楷体" panose="02010609060101010101" charset="-122"/>
              <a:ea typeface="楷体" panose="02010609060101010101" charset="-122"/>
              <a:cs typeface="楷体" panose="02010609060101010101" charset="-122"/>
            </a:endParaRPr>
          </a:p>
          <a:p>
            <a:pPr algn="l"/>
            <a:r>
              <a:rPr lang="zh-CN" altLang="en-US" dirty="0">
                <a:latin typeface="楷体" panose="02010609060101010101" charset="-122"/>
                <a:ea typeface="楷体" panose="02010609060101010101" charset="-122"/>
                <a:cs typeface="楷体" panose="02010609060101010101" charset="-122"/>
              </a:rPr>
              <a:t>10．违反法定义务，必须依法承担相应的法律责任。</a:t>
            </a:r>
            <a:endParaRPr lang="zh-CN" altLang="en-US" dirty="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barn(inVertical)">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8">
                                            <p:txEl>
                                              <p:pRg st="0" end="0"/>
                                            </p:txEl>
                                          </p:spTgt>
                                        </p:tgtEl>
                                        <p:attrNameLst>
                                          <p:attrName>style.visibility</p:attrName>
                                        </p:attrNameLst>
                                      </p:cBhvr>
                                      <p:to>
                                        <p:strVal val="visible"/>
                                      </p:to>
                                    </p:set>
                                    <p:animEffect transition="in" filter="wipe(down)">
                                      <p:cBhvr>
                                        <p:cTn id="16" dur="500"/>
                                        <p:tgtEl>
                                          <p:spTgt spid="8">
                                            <p:txEl>
                                              <p:pRg st="0" end="0"/>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animEffect transition="in" filter="wipe(down)">
                                      <p:cBhvr>
                                        <p:cTn id="19" dur="500"/>
                                        <p:tgtEl>
                                          <p:spTgt spid="8">
                                            <p:txEl>
                                              <p:pRg st="1" end="1"/>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wipe(down)">
                                      <p:cBhvr>
                                        <p:cTn id="22" dur="500"/>
                                        <p:tgtEl>
                                          <p:spTgt spid="8">
                                            <p:txEl>
                                              <p:pRg st="2" end="2"/>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Effect transition="in" filter="wipe(down)">
                                      <p:cBhvr>
                                        <p:cTn id="25" dur="500"/>
                                        <p:tgtEl>
                                          <p:spTgt spid="8">
                                            <p:txEl>
                                              <p:pRg st="3" end="3"/>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8">
                                            <p:txEl>
                                              <p:pRg st="4" end="4"/>
                                            </p:txEl>
                                          </p:spTgt>
                                        </p:tgtEl>
                                        <p:attrNameLst>
                                          <p:attrName>style.visibility</p:attrName>
                                        </p:attrNameLst>
                                      </p:cBhvr>
                                      <p:to>
                                        <p:strVal val="visible"/>
                                      </p:to>
                                    </p:set>
                                    <p:animEffect transition="in" filter="wipe(down)">
                                      <p:cBhvr>
                                        <p:cTn id="28" dur="500"/>
                                        <p:tgtEl>
                                          <p:spTgt spid="8">
                                            <p:txEl>
                                              <p:pRg st="4" end="4"/>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8">
                                            <p:txEl>
                                              <p:pRg st="5" end="5"/>
                                            </p:txEl>
                                          </p:spTgt>
                                        </p:tgtEl>
                                        <p:attrNameLst>
                                          <p:attrName>style.visibility</p:attrName>
                                        </p:attrNameLst>
                                      </p:cBhvr>
                                      <p:to>
                                        <p:strVal val="visible"/>
                                      </p:to>
                                    </p:set>
                                    <p:animEffect transition="in" filter="wipe(down)">
                                      <p:cBhvr>
                                        <p:cTn id="31" dur="500"/>
                                        <p:tgtEl>
                                          <p:spTgt spid="8">
                                            <p:txEl>
                                              <p:pRg st="5" end="5"/>
                                            </p:txEl>
                                          </p:spTgt>
                                        </p:tgtEl>
                                      </p:cBhvr>
                                    </p:animEffect>
                                  </p:childTnLst>
                                </p:cTn>
                              </p:par>
                              <p:par>
                                <p:cTn id="32" presetID="22" presetClass="entr" presetSubtype="4" fill="hold" nodeType="withEffect">
                                  <p:stCondLst>
                                    <p:cond delay="0"/>
                                  </p:stCondLst>
                                  <p:childTnLst>
                                    <p:set>
                                      <p:cBhvr>
                                        <p:cTn id="33" dur="1" fill="hold">
                                          <p:stCondLst>
                                            <p:cond delay="0"/>
                                          </p:stCondLst>
                                        </p:cTn>
                                        <p:tgtEl>
                                          <p:spTgt spid="8">
                                            <p:txEl>
                                              <p:pRg st="6" end="6"/>
                                            </p:txEl>
                                          </p:spTgt>
                                        </p:tgtEl>
                                        <p:attrNameLst>
                                          <p:attrName>style.visibility</p:attrName>
                                        </p:attrNameLst>
                                      </p:cBhvr>
                                      <p:to>
                                        <p:strVal val="visible"/>
                                      </p:to>
                                    </p:set>
                                    <p:animEffect transition="in" filter="wipe(down)">
                                      <p:cBhvr>
                                        <p:cTn id="34" dur="500"/>
                                        <p:tgtEl>
                                          <p:spTgt spid="8">
                                            <p:txEl>
                                              <p:pRg st="6" end="6"/>
                                            </p:txEl>
                                          </p:spTgt>
                                        </p:tgtEl>
                                      </p:cBhvr>
                                    </p:animEffect>
                                  </p:childTnLst>
                                </p:cTn>
                              </p:par>
                              <p:par>
                                <p:cTn id="35" presetID="22" presetClass="entr" presetSubtype="4" fill="hold" nodeType="withEffect">
                                  <p:stCondLst>
                                    <p:cond delay="0"/>
                                  </p:stCondLst>
                                  <p:childTnLst>
                                    <p:set>
                                      <p:cBhvr>
                                        <p:cTn id="36" dur="1" fill="hold">
                                          <p:stCondLst>
                                            <p:cond delay="0"/>
                                          </p:stCondLst>
                                        </p:cTn>
                                        <p:tgtEl>
                                          <p:spTgt spid="8">
                                            <p:txEl>
                                              <p:pRg st="7" end="7"/>
                                            </p:txEl>
                                          </p:spTgt>
                                        </p:tgtEl>
                                        <p:attrNameLst>
                                          <p:attrName>style.visibility</p:attrName>
                                        </p:attrNameLst>
                                      </p:cBhvr>
                                      <p:to>
                                        <p:strVal val="visible"/>
                                      </p:to>
                                    </p:set>
                                    <p:animEffect transition="in" filter="wipe(down)">
                                      <p:cBhvr>
                                        <p:cTn id="37" dur="500"/>
                                        <p:tgtEl>
                                          <p:spTgt spid="8">
                                            <p:txEl>
                                              <p:pRg st="7" end="7"/>
                                            </p:txEl>
                                          </p:spTgt>
                                        </p:tgtEl>
                                      </p:cBhvr>
                                    </p:animEffect>
                                  </p:childTnLst>
                                </p:cTn>
                              </p:par>
                              <p:par>
                                <p:cTn id="38" presetID="22" presetClass="entr" presetSubtype="4" fill="hold" nodeType="withEffect">
                                  <p:stCondLst>
                                    <p:cond delay="0"/>
                                  </p:stCondLst>
                                  <p:childTnLst>
                                    <p:set>
                                      <p:cBhvr>
                                        <p:cTn id="39" dur="1" fill="hold">
                                          <p:stCondLst>
                                            <p:cond delay="0"/>
                                          </p:stCondLst>
                                        </p:cTn>
                                        <p:tgtEl>
                                          <p:spTgt spid="8">
                                            <p:txEl>
                                              <p:pRg st="8" end="8"/>
                                            </p:txEl>
                                          </p:spTgt>
                                        </p:tgtEl>
                                        <p:attrNameLst>
                                          <p:attrName>style.visibility</p:attrName>
                                        </p:attrNameLst>
                                      </p:cBhvr>
                                      <p:to>
                                        <p:strVal val="visible"/>
                                      </p:to>
                                    </p:set>
                                    <p:animEffect transition="in" filter="wipe(down)">
                                      <p:cBhvr>
                                        <p:cTn id="40" dur="500"/>
                                        <p:tgtEl>
                                          <p:spTgt spid="8">
                                            <p:txEl>
                                              <p:pRg st="8" end="8"/>
                                            </p:txEl>
                                          </p:spTgt>
                                        </p:tgtEl>
                                      </p:cBhvr>
                                    </p:animEffect>
                                  </p:childTnLst>
                                </p:cTn>
                              </p:par>
                              <p:par>
                                <p:cTn id="41" presetID="22" presetClass="entr" presetSubtype="4" fill="hold" nodeType="withEffect">
                                  <p:stCondLst>
                                    <p:cond delay="0"/>
                                  </p:stCondLst>
                                  <p:childTnLst>
                                    <p:set>
                                      <p:cBhvr>
                                        <p:cTn id="42" dur="1" fill="hold">
                                          <p:stCondLst>
                                            <p:cond delay="0"/>
                                          </p:stCondLst>
                                        </p:cTn>
                                        <p:tgtEl>
                                          <p:spTgt spid="8">
                                            <p:txEl>
                                              <p:pRg st="9" end="9"/>
                                            </p:txEl>
                                          </p:spTgt>
                                        </p:tgtEl>
                                        <p:attrNameLst>
                                          <p:attrName>style.visibility</p:attrName>
                                        </p:attrNameLst>
                                      </p:cBhvr>
                                      <p:to>
                                        <p:strVal val="visible"/>
                                      </p:to>
                                    </p:set>
                                    <p:animEffect transition="in" filter="wipe(down)">
                                      <p:cBhvr>
                                        <p:cTn id="43" dur="500"/>
                                        <p:tgtEl>
                                          <p:spTgt spid="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4540" y="630438"/>
            <a:ext cx="4161530" cy="3225945"/>
          </a:xfrm>
        </p:spPr>
        <p:txBody>
          <a:bodyPr/>
          <a:lstStyle/>
          <a:p>
            <a:r>
              <a:rPr lang="en-US" altLang="zh-CN" sz="1800" b="1" dirty="0"/>
              <a:t>                                                 </a:t>
            </a:r>
            <a:r>
              <a:rPr lang="zh-CN" altLang="en-US" sz="1800" b="1" dirty="0"/>
              <a:t>网络谣言</a:t>
            </a:r>
            <a:endParaRPr lang="zh-CN" altLang="en-US" sz="1800" b="1" dirty="0"/>
          </a:p>
        </p:txBody>
      </p:sp>
      <p:sp>
        <p:nvSpPr>
          <p:cNvPr id="4" name="文本框 3"/>
          <p:cNvSpPr txBox="1"/>
          <p:nvPr/>
        </p:nvSpPr>
        <p:spPr>
          <a:xfrm>
            <a:off x="774700" y="1703070"/>
            <a:ext cx="10820952" cy="3477875"/>
          </a:xfrm>
          <a:prstGeom prst="rect">
            <a:avLst/>
          </a:prstGeom>
          <a:noFill/>
        </p:spPr>
        <p:txBody>
          <a:bodyPr wrap="square" rtlCol="0">
            <a:spAutoFit/>
          </a:bodyPr>
          <a:lstStyle/>
          <a:p>
            <a:pPr algn="l"/>
            <a:r>
              <a:rPr lang="zh-CN" altLang="en-US" sz="2000" dirty="0">
                <a:latin typeface="楷体" panose="02010609060101010101" charset="-122"/>
                <a:ea typeface="楷体" panose="02010609060101010101" charset="-122"/>
                <a:cs typeface="楷体" panose="02010609060101010101" charset="-122"/>
              </a:rPr>
              <a:t>1．</a:t>
            </a:r>
            <a:r>
              <a:rPr lang="zh-CN" altLang="en-US" sz="2000" dirty="0">
                <a:solidFill>
                  <a:srgbClr val="C00000"/>
                </a:solidFill>
                <a:latin typeface="楷体" panose="02010609060101010101" charset="-122"/>
                <a:ea typeface="楷体" panose="02010609060101010101" charset="-122"/>
                <a:cs typeface="楷体" panose="02010609060101010101" charset="-122"/>
              </a:rPr>
              <a:t>网络信息良莠不齐</a:t>
            </a:r>
            <a:r>
              <a:rPr lang="zh-CN" altLang="en-US" sz="2000" dirty="0">
                <a:latin typeface="楷体" panose="02010609060101010101" charset="-122"/>
                <a:ea typeface="楷体" panose="02010609060101010101" charset="-122"/>
                <a:cs typeface="楷体" panose="02010609060101010101" charset="-122"/>
              </a:rPr>
              <a:t>。网络上充斥着一些虚假的、不良的信息歪曲事实，</a:t>
            </a:r>
            <a:endParaRPr lang="zh-CN" altLang="en-US" sz="2000" dirty="0">
              <a:latin typeface="楷体" panose="02010609060101010101" charset="-122"/>
              <a:ea typeface="楷体" panose="02010609060101010101" charset="-122"/>
              <a:cs typeface="楷体" panose="02010609060101010101" charset="-122"/>
            </a:endParaRPr>
          </a:p>
          <a:p>
            <a:pPr algn="l"/>
            <a:r>
              <a:rPr lang="zh-CN" altLang="en-US" sz="2000" dirty="0">
                <a:latin typeface="楷体" panose="02010609060101010101" charset="-122"/>
                <a:ea typeface="楷体" panose="02010609060101010101" charset="-122"/>
                <a:cs typeface="楷体" panose="02010609060101010101" charset="-122"/>
              </a:rPr>
              <a:t>误导大众，侵犯他人人格尊严，侵害他人利益，危害社会稳定与和谐。</a:t>
            </a:r>
            <a:endParaRPr lang="zh-CN" altLang="en-US" sz="2000" dirty="0">
              <a:latin typeface="楷体" panose="02010609060101010101" charset="-122"/>
              <a:ea typeface="楷体" panose="02010609060101010101" charset="-122"/>
              <a:cs typeface="楷体" panose="02010609060101010101" charset="-122"/>
            </a:endParaRPr>
          </a:p>
          <a:p>
            <a:pPr algn="l"/>
            <a:r>
              <a:rPr lang="zh-CN" altLang="en-US" sz="2000" dirty="0">
                <a:latin typeface="楷体" panose="02010609060101010101" charset="-122"/>
                <a:ea typeface="楷体" panose="02010609060101010101" charset="-122"/>
                <a:cs typeface="楷体" panose="02010609060101010101" charset="-122"/>
              </a:rPr>
              <a:t>2．沉迷于网络，影响学习、工作和生活。大量冗余信息干扰人们的选择，耗费人们的时间，碎片化的信息影响人们思考的深度。</a:t>
            </a:r>
            <a:endParaRPr lang="zh-CN" altLang="en-US" sz="2000" dirty="0">
              <a:latin typeface="楷体" panose="02010609060101010101" charset="-122"/>
              <a:ea typeface="楷体" panose="02010609060101010101" charset="-122"/>
              <a:cs typeface="楷体" panose="02010609060101010101" charset="-122"/>
            </a:endParaRPr>
          </a:p>
          <a:p>
            <a:pPr algn="l"/>
            <a:r>
              <a:rPr lang="zh-CN" altLang="en-US" sz="2000" dirty="0">
                <a:latin typeface="楷体" panose="02010609060101010101" charset="-122"/>
                <a:ea typeface="楷体" panose="02010609060101010101" charset="-122"/>
                <a:cs typeface="楷体" panose="02010609060101010101" charset="-122"/>
              </a:rPr>
              <a:t>3．网络中个人隐私容易被侵犯，个人信息容易被泄露。</a:t>
            </a:r>
            <a:endParaRPr lang="zh-CN" altLang="en-US" sz="2000" dirty="0">
              <a:latin typeface="楷体" panose="02010609060101010101" charset="-122"/>
              <a:ea typeface="楷体" panose="02010609060101010101" charset="-122"/>
              <a:cs typeface="楷体" panose="02010609060101010101" charset="-122"/>
            </a:endParaRPr>
          </a:p>
          <a:p>
            <a:pPr algn="l"/>
            <a:r>
              <a:rPr lang="zh-CN" altLang="en-US" sz="2000" dirty="0">
                <a:latin typeface="楷体" panose="02010609060101010101" charset="-122"/>
                <a:ea typeface="楷体" panose="02010609060101010101" charset="-122"/>
                <a:cs typeface="楷体" panose="02010609060101010101" charset="-122"/>
              </a:rPr>
              <a:t>4．各种侵犯个人隐私的行为会给被侵权人造成困扰和伤害，给社会带来恐慌和不安。</a:t>
            </a:r>
            <a:endParaRPr lang="zh-CN" altLang="en-US" sz="2000" dirty="0">
              <a:latin typeface="楷体" panose="02010609060101010101" charset="-122"/>
              <a:ea typeface="楷体" panose="02010609060101010101" charset="-122"/>
              <a:cs typeface="楷体" panose="02010609060101010101" charset="-122"/>
            </a:endParaRPr>
          </a:p>
          <a:p>
            <a:pPr algn="l"/>
            <a:r>
              <a:rPr lang="zh-CN" altLang="en-US" sz="2000" dirty="0">
                <a:latin typeface="楷体" panose="02010609060101010101" charset="-122"/>
                <a:ea typeface="楷体" panose="02010609060101010101" charset="-122"/>
                <a:cs typeface="楷体" panose="02010609060101010101" charset="-122"/>
              </a:rPr>
              <a:t>5．我们要</a:t>
            </a:r>
            <a:r>
              <a:rPr lang="zh-CN" altLang="en-US" sz="2000" dirty="0">
                <a:solidFill>
                  <a:srgbClr val="C00000"/>
                </a:solidFill>
                <a:latin typeface="楷体" panose="02010609060101010101" charset="-122"/>
                <a:ea typeface="楷体" panose="02010609060101010101" charset="-122"/>
                <a:cs typeface="楷体" panose="02010609060101010101" charset="-122"/>
              </a:rPr>
              <a:t>提高媒介素养</a:t>
            </a:r>
            <a:r>
              <a:rPr lang="zh-CN" altLang="en-US" sz="2000" dirty="0">
                <a:latin typeface="楷体" panose="02010609060101010101" charset="-122"/>
                <a:ea typeface="楷体" panose="02010609060101010101" charset="-122"/>
                <a:cs typeface="楷体" panose="02010609060101010101" charset="-122"/>
              </a:rPr>
              <a:t>，积极利用互联网获取新知、促进沟通、完善自我。</a:t>
            </a:r>
            <a:endParaRPr lang="zh-CN" altLang="en-US" sz="2000" dirty="0">
              <a:latin typeface="楷体" panose="02010609060101010101" charset="-122"/>
              <a:ea typeface="楷体" panose="02010609060101010101" charset="-122"/>
              <a:cs typeface="楷体" panose="02010609060101010101" charset="-122"/>
            </a:endParaRPr>
          </a:p>
          <a:p>
            <a:pPr algn="l"/>
            <a:r>
              <a:rPr lang="zh-CN" altLang="en-US" sz="2000" dirty="0">
                <a:latin typeface="楷体" panose="02010609060101010101" charset="-122"/>
                <a:ea typeface="楷体" panose="02010609060101010101" charset="-122"/>
                <a:cs typeface="楷体" panose="02010609060101010101" charset="-122"/>
              </a:rPr>
              <a:t>6．我们要</a:t>
            </a:r>
            <a:r>
              <a:rPr lang="zh-CN" altLang="en-US" sz="2000" dirty="0">
                <a:solidFill>
                  <a:srgbClr val="C00000"/>
                </a:solidFill>
                <a:latin typeface="楷体" panose="02010609060101010101" charset="-122"/>
                <a:ea typeface="楷体" panose="02010609060101010101" charset="-122"/>
                <a:cs typeface="楷体" panose="02010609060101010101" charset="-122"/>
              </a:rPr>
              <a:t>学会辨析网络信息</a:t>
            </a:r>
            <a:r>
              <a:rPr lang="zh-CN" altLang="en-US" sz="2000" dirty="0">
                <a:latin typeface="楷体" panose="02010609060101010101" charset="-122"/>
                <a:ea typeface="楷体" panose="02010609060101010101" charset="-122"/>
                <a:cs typeface="楷体" panose="02010609060101010101" charset="-122"/>
              </a:rPr>
              <a:t>，让谣言止于智者，自觉抵制暴力、色情、恐怖等不良信息。</a:t>
            </a:r>
            <a:endParaRPr lang="zh-CN" altLang="en-US" sz="2000" dirty="0">
              <a:latin typeface="楷体" panose="02010609060101010101" charset="-122"/>
              <a:ea typeface="楷体" panose="02010609060101010101" charset="-122"/>
              <a:cs typeface="楷体" panose="02010609060101010101" charset="-122"/>
            </a:endParaRPr>
          </a:p>
          <a:p>
            <a:pPr algn="l"/>
            <a:r>
              <a:rPr lang="zh-CN" altLang="en-US" sz="2000" dirty="0">
                <a:latin typeface="楷体" panose="02010609060101010101" charset="-122"/>
                <a:ea typeface="楷体" panose="02010609060101010101" charset="-122"/>
                <a:cs typeface="楷体" panose="02010609060101010101" charset="-122"/>
              </a:rPr>
              <a:t>7．</a:t>
            </a:r>
            <a:r>
              <a:rPr lang="zh-CN" altLang="en-US" sz="2000" dirty="0">
                <a:solidFill>
                  <a:srgbClr val="C00000"/>
                </a:solidFill>
                <a:latin typeface="楷体" panose="02010609060101010101" charset="-122"/>
                <a:ea typeface="楷体" panose="02010609060101010101" charset="-122"/>
                <a:cs typeface="楷体" panose="02010609060101010101" charset="-122"/>
              </a:rPr>
              <a:t>恪守道德、遵守法律</a:t>
            </a:r>
            <a:r>
              <a:rPr lang="zh-CN" altLang="en-US" sz="2000" dirty="0">
                <a:latin typeface="楷体" panose="02010609060101010101" charset="-122"/>
                <a:ea typeface="楷体" panose="02010609060101010101" charset="-122"/>
                <a:cs typeface="楷体" panose="02010609060101010101" charset="-122"/>
              </a:rPr>
              <a:t>是网络生活的基本准则。</a:t>
            </a:r>
            <a:endParaRPr lang="zh-CN" altLang="en-US" sz="2000" dirty="0">
              <a:latin typeface="楷体" panose="02010609060101010101" charset="-122"/>
              <a:ea typeface="楷体" panose="02010609060101010101" charset="-122"/>
              <a:cs typeface="楷体" panose="02010609060101010101" charset="-122"/>
            </a:endParaRPr>
          </a:p>
          <a:p>
            <a:pPr algn="l"/>
            <a:r>
              <a:rPr lang="zh-CN" altLang="en-US" sz="2000" dirty="0">
                <a:latin typeface="楷体" panose="02010609060101010101" charset="-122"/>
                <a:ea typeface="楷体" panose="02010609060101010101" charset="-122"/>
                <a:cs typeface="楷体" panose="02010609060101010101" charset="-122"/>
              </a:rPr>
              <a:t>8．每个人都应该</a:t>
            </a:r>
            <a:r>
              <a:rPr lang="zh-CN" altLang="en-US" sz="2000" dirty="0">
                <a:solidFill>
                  <a:srgbClr val="C00000"/>
                </a:solidFill>
                <a:latin typeface="楷体" panose="02010609060101010101" charset="-122"/>
                <a:ea typeface="楷体" panose="02010609060101010101" charset="-122"/>
                <a:cs typeface="楷体" panose="02010609060101010101" charset="-122"/>
              </a:rPr>
              <a:t>对自己的网络言论负责，不制造和传播谣言</a:t>
            </a:r>
            <a:r>
              <a:rPr lang="zh-CN" altLang="en-US" sz="2000" dirty="0">
                <a:latin typeface="楷体" panose="02010609060101010101" charset="-122"/>
                <a:ea typeface="楷体" panose="02010609060101010101" charset="-122"/>
                <a:cs typeface="楷体" panose="02010609060101010101" charset="-122"/>
              </a:rPr>
              <a:t>，不泄漏他人的隐私，不恶意攻击他人，不宣泄负面情绪。</a:t>
            </a:r>
            <a:endParaRPr lang="zh-CN" altLang="en-US" sz="2000" dirty="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56852" y="138630"/>
            <a:ext cx="10852237" cy="648000"/>
          </a:xfrm>
        </p:spPr>
        <p:txBody>
          <a:bodyPr/>
          <a:lstStyle/>
          <a:p>
            <a:r>
              <a:rPr lang="zh-CN" altLang="en-US" sz="3200">
                <a:solidFill>
                  <a:srgbClr val="0070C0"/>
                </a:solidFill>
              </a:rPr>
              <a:t>“是什么”</a:t>
            </a:r>
            <a:endParaRPr lang="zh-CN" altLang="en-US" sz="3200">
              <a:solidFill>
                <a:srgbClr val="0070C0"/>
              </a:solidFill>
            </a:endParaRPr>
          </a:p>
        </p:txBody>
      </p:sp>
      <p:sp>
        <p:nvSpPr>
          <p:cNvPr id="5" name="文本框 4"/>
          <p:cNvSpPr txBox="1"/>
          <p:nvPr/>
        </p:nvSpPr>
        <p:spPr>
          <a:xfrm>
            <a:off x="709681" y="781961"/>
            <a:ext cx="8158480" cy="368300"/>
          </a:xfrm>
          <a:prstGeom prst="rect">
            <a:avLst/>
          </a:prstGeom>
          <a:noFill/>
        </p:spPr>
        <p:txBody>
          <a:bodyPr wrap="none" rtlCol="0">
            <a:spAutoFit/>
          </a:bodyPr>
          <a:lstStyle/>
          <a:p>
            <a:pPr algn="l"/>
            <a:r>
              <a:rPr lang="zh-CN" altLang="en-US" b="1" dirty="0">
                <a:solidFill>
                  <a:srgbClr val="C00000"/>
                </a:solidFill>
              </a:rPr>
              <a:t>1．南昌进贤县某药房有限公司哄抬物价被相关部门]顶格处罚说明了什么道理？</a:t>
            </a:r>
            <a:endParaRPr lang="zh-CN" altLang="en-US" b="1" dirty="0">
              <a:solidFill>
                <a:srgbClr val="C00000"/>
              </a:solidFill>
            </a:endParaRPr>
          </a:p>
        </p:txBody>
      </p:sp>
      <p:sp>
        <p:nvSpPr>
          <p:cNvPr id="7" name="文本框 6"/>
          <p:cNvSpPr txBox="1"/>
          <p:nvPr/>
        </p:nvSpPr>
        <p:spPr>
          <a:xfrm>
            <a:off x="1029418" y="1123757"/>
            <a:ext cx="10354200" cy="1477328"/>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（1）任何权利都是有范围的，公民行使权利不能超越它本身的界限，不能滥用权利</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2）我国宪法规定，公民在行使自由和权利的时候，不得损害国家的、社会的，集体的利益和其他公民的合法的自由和权利</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3）公民有遵守公共秩序，尊重社会公德的义务</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4）违反法定义务，必须依法承担相应的法律责任。</a:t>
            </a:r>
            <a:endParaRPr lang="zh-CN" altLang="en-US" dirty="0">
              <a:latin typeface="楷体" panose="02010609060101010101" charset="-122"/>
              <a:ea typeface="楷体" panose="02010609060101010101" charset="-122"/>
              <a:cs typeface="楷体" panose="02010609060101010101" charset="-122"/>
            </a:endParaRPr>
          </a:p>
        </p:txBody>
      </p:sp>
      <p:sp>
        <p:nvSpPr>
          <p:cNvPr id="8" name="文本框 7"/>
          <p:cNvSpPr txBox="1"/>
          <p:nvPr/>
        </p:nvSpPr>
        <p:spPr>
          <a:xfrm>
            <a:off x="737870" y="2646680"/>
            <a:ext cx="9047480" cy="368300"/>
          </a:xfrm>
          <a:prstGeom prst="rect">
            <a:avLst/>
          </a:prstGeom>
          <a:noFill/>
        </p:spPr>
        <p:txBody>
          <a:bodyPr wrap="none" rtlCol="0">
            <a:spAutoFit/>
          </a:bodyPr>
          <a:lstStyle/>
          <a:p>
            <a:pPr algn="l"/>
            <a:r>
              <a:rPr lang="zh-CN" altLang="en-US" b="1" dirty="0">
                <a:solidFill>
                  <a:srgbClr val="C00000"/>
                </a:solidFill>
              </a:rPr>
              <a:t>2．请你评析”69岁老人确诊，有意隐瞒行动轨迹致30多名医护人员密切接触”的行为。</a:t>
            </a:r>
            <a:endParaRPr lang="zh-CN" altLang="en-US" b="1" dirty="0">
              <a:solidFill>
                <a:srgbClr val="C00000"/>
              </a:solidFill>
            </a:endParaRPr>
          </a:p>
        </p:txBody>
      </p:sp>
      <p:sp>
        <p:nvSpPr>
          <p:cNvPr id="10" name="文本框 9"/>
          <p:cNvSpPr txBox="1"/>
          <p:nvPr/>
        </p:nvSpPr>
        <p:spPr>
          <a:xfrm>
            <a:off x="1154430" y="3014980"/>
            <a:ext cx="10335205" cy="1754326"/>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（1）他对“有意隐瞒行动轨迹的行为</a:t>
            </a:r>
            <a:r>
              <a:rPr lang="zh-CN" altLang="en-US" dirty="0">
                <a:solidFill>
                  <a:srgbClr val="C00000"/>
                </a:solidFill>
                <a:latin typeface="楷体" panose="02010609060101010101" charset="-122"/>
                <a:ea typeface="楷体" panose="02010609060101010101" charset="-122"/>
                <a:cs typeface="楷体" panose="02010609060101010101" charset="-122"/>
              </a:rPr>
              <a:t>有出于保护自己隐私的动机</a:t>
            </a:r>
            <a:r>
              <a:rPr lang="zh-CN" altLang="en-US" dirty="0">
                <a:latin typeface="楷体" panose="02010609060101010101" charset="-122"/>
                <a:ea typeface="楷体" panose="02010609060101010101" charset="-122"/>
                <a:cs typeface="楷体" panose="02010609060101010101" charset="-122"/>
              </a:rPr>
              <a:t>，但他隐瞒被确诊“新型冠状病毒肺炎”的行为</a:t>
            </a:r>
            <a:r>
              <a:rPr lang="zh-CN" altLang="en-US" dirty="0">
                <a:solidFill>
                  <a:srgbClr val="C00000"/>
                </a:solidFill>
                <a:latin typeface="楷体" panose="02010609060101010101" charset="-122"/>
                <a:ea typeface="楷体" panose="02010609060101010101" charset="-122"/>
                <a:cs typeface="楷体" panose="02010609060101010101" charset="-122"/>
              </a:rPr>
              <a:t>已经损害了国家的、社会的，集体的利益和其他公民的合法的自由和权利</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2）他</a:t>
            </a:r>
            <a:r>
              <a:rPr lang="zh-CN" altLang="en-US" dirty="0">
                <a:solidFill>
                  <a:srgbClr val="C00000"/>
                </a:solidFill>
                <a:latin typeface="楷体" panose="02010609060101010101" charset="-122"/>
                <a:ea typeface="楷体" panose="02010609060101010101" charset="-122"/>
                <a:cs typeface="楷体" panose="02010609060101010101" charset="-122"/>
              </a:rPr>
              <a:t>割裂了权利和义务一致性的关系</a:t>
            </a:r>
            <a:r>
              <a:rPr lang="zh-CN" altLang="en-US" dirty="0">
                <a:latin typeface="楷体" panose="02010609060101010101" charset="-122"/>
                <a:ea typeface="楷体" panose="02010609060101010101" charset="-122"/>
                <a:cs typeface="楷体" panose="02010609060101010101" charset="-122"/>
              </a:rPr>
              <a:t>。只想享受保护自己隐私的权利，却不履行遵守公共秩序，尊重社会公 德的义务</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3）公民既是合法权利的享有者，又是法定义务的承担者。（4）他</a:t>
            </a:r>
            <a:r>
              <a:rPr lang="zh-CN" altLang="en-US" dirty="0">
                <a:solidFill>
                  <a:srgbClr val="C00000"/>
                </a:solidFill>
                <a:latin typeface="楷体" panose="02010609060101010101" charset="-122"/>
                <a:ea typeface="楷体" panose="02010609060101010101" charset="-122"/>
                <a:cs typeface="楷体" panose="02010609060101010101" charset="-122"/>
              </a:rPr>
              <a:t>违反法定义务，</a:t>
            </a:r>
            <a:r>
              <a:rPr lang="zh-CN" altLang="en-US" dirty="0">
                <a:latin typeface="楷体" panose="02010609060101010101" charset="-122"/>
                <a:ea typeface="楷体" panose="02010609060101010101" charset="-122"/>
                <a:cs typeface="楷体" panose="02010609060101010101" charset="-122"/>
              </a:rPr>
              <a:t>必须依法承担相应的法律责任。</a:t>
            </a:r>
            <a:endParaRPr lang="zh-CN" altLang="en-US" dirty="0">
              <a:latin typeface="楷体" panose="02010609060101010101" charset="-122"/>
              <a:ea typeface="楷体" panose="02010609060101010101" charset="-122"/>
              <a:cs typeface="楷体" panose="02010609060101010101" charset="-122"/>
            </a:endParaRPr>
          </a:p>
        </p:txBody>
      </p:sp>
      <p:sp>
        <p:nvSpPr>
          <p:cNvPr id="11" name="文本框 10"/>
          <p:cNvSpPr txBox="1"/>
          <p:nvPr/>
        </p:nvSpPr>
        <p:spPr>
          <a:xfrm>
            <a:off x="669925" y="4768215"/>
            <a:ext cx="6024880" cy="368300"/>
          </a:xfrm>
          <a:prstGeom prst="rect">
            <a:avLst/>
          </a:prstGeom>
          <a:noFill/>
        </p:spPr>
        <p:txBody>
          <a:bodyPr wrap="none" rtlCol="0">
            <a:spAutoFit/>
          </a:bodyPr>
          <a:lstStyle/>
          <a:p>
            <a:pPr algn="l"/>
            <a:r>
              <a:rPr lang="zh-CN" altLang="en-US" b="1">
                <a:solidFill>
                  <a:srgbClr val="C00000"/>
                </a:solidFill>
              </a:rPr>
              <a:t>3．“新型冠状病毒疫情”有哪些网络谣言必须严厉打击？</a:t>
            </a:r>
            <a:endParaRPr lang="zh-CN" altLang="en-US" b="1">
              <a:solidFill>
                <a:srgbClr val="C00000"/>
              </a:solidFill>
            </a:endParaRPr>
          </a:p>
        </p:txBody>
      </p:sp>
      <p:sp>
        <p:nvSpPr>
          <p:cNvPr id="13" name="文本框 12"/>
          <p:cNvSpPr txBox="1"/>
          <p:nvPr/>
        </p:nvSpPr>
        <p:spPr>
          <a:xfrm>
            <a:off x="989660" y="5125167"/>
            <a:ext cx="10950547" cy="1200329"/>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（1）谣言涉及疫情状况，造成社会秩序混乱的</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2）谣言涉及污蔑国家对疫情管控不力等信息，造成社会秩序混乱的</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3）诸如夸大疾病死亡人数、夸大疾病死亡率、捏造负面的所谓医生“自述”等行为，极易造成社会公众严重恐慌，依法应予严惩。</a:t>
            </a:r>
            <a:endParaRPr lang="zh-CN" altLang="en-US" dirty="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blinds(horizontal)">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7">
                                            <p:txEl>
                                              <p:pRg st="0" end="0"/>
                                            </p:txEl>
                                          </p:spTgt>
                                        </p:tgtEl>
                                        <p:attrNameLst>
                                          <p:attrName>style.visibility</p:attrName>
                                        </p:attrNameLst>
                                      </p:cBhvr>
                                      <p:to>
                                        <p:strVal val="visible"/>
                                      </p:to>
                                    </p:set>
                                    <p:anim calcmode="lin" valueType="num">
                                      <p:cBhvr additive="base">
                                        <p:cTn id="16"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 calcmode="lin" valueType="num">
                                      <p:cBhvr additive="base">
                                        <p:cTn id="22"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7">
                                            <p:txEl>
                                              <p:pRg st="2" end="2"/>
                                            </p:txEl>
                                          </p:spTgt>
                                        </p:tgtEl>
                                        <p:attrNameLst>
                                          <p:attrName>style.visibility</p:attrName>
                                        </p:attrNameLst>
                                      </p:cBhvr>
                                      <p:to>
                                        <p:strVal val="visible"/>
                                      </p:to>
                                    </p:set>
                                    <p:anim calcmode="lin" valueType="num">
                                      <p:cBhvr additive="base">
                                        <p:cTn id="28"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7">
                                            <p:txEl>
                                              <p:pRg st="3" end="3"/>
                                            </p:txEl>
                                          </p:spTgt>
                                        </p:tgtEl>
                                        <p:attrNameLst>
                                          <p:attrName>style.visibility</p:attrName>
                                        </p:attrNameLst>
                                      </p:cBhvr>
                                      <p:to>
                                        <p:strVal val="visible"/>
                                      </p:to>
                                    </p:set>
                                    <p:anim calcmode="lin" valueType="num">
                                      <p:cBhvr additive="base">
                                        <p:cTn id="34"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10">
                                            <p:txEl>
                                              <p:pRg st="0" end="0"/>
                                            </p:txEl>
                                          </p:spTgt>
                                        </p:tgtEl>
                                        <p:attrNameLst>
                                          <p:attrName>style.visibility</p:attrName>
                                        </p:attrNameLst>
                                      </p:cBhvr>
                                      <p:to>
                                        <p:strVal val="visible"/>
                                      </p:to>
                                    </p:set>
                                    <p:animEffect transition="in" filter="barn(inVertical)">
                                      <p:cBhvr>
                                        <p:cTn id="44" dur="500"/>
                                        <p:tgtEl>
                                          <p:spTgt spid="10">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10">
                                            <p:txEl>
                                              <p:pRg st="1" end="1"/>
                                            </p:txEl>
                                          </p:spTgt>
                                        </p:tgtEl>
                                        <p:attrNameLst>
                                          <p:attrName>style.visibility</p:attrName>
                                        </p:attrNameLst>
                                      </p:cBhvr>
                                      <p:to>
                                        <p:strVal val="visible"/>
                                      </p:to>
                                    </p:set>
                                    <p:animEffect transition="in" filter="barn(inVertical)">
                                      <p:cBhvr>
                                        <p:cTn id="49" dur="500"/>
                                        <p:tgtEl>
                                          <p:spTgt spid="10">
                                            <p:txEl>
                                              <p:pRg st="1" end="1"/>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nodeType="clickEffect">
                                  <p:stCondLst>
                                    <p:cond delay="0"/>
                                  </p:stCondLst>
                                  <p:childTnLst>
                                    <p:set>
                                      <p:cBhvr>
                                        <p:cTn id="53" dur="1" fill="hold">
                                          <p:stCondLst>
                                            <p:cond delay="0"/>
                                          </p:stCondLst>
                                        </p:cTn>
                                        <p:tgtEl>
                                          <p:spTgt spid="10">
                                            <p:txEl>
                                              <p:pRg st="2" end="2"/>
                                            </p:txEl>
                                          </p:spTgt>
                                        </p:tgtEl>
                                        <p:attrNameLst>
                                          <p:attrName>style.visibility</p:attrName>
                                        </p:attrNameLst>
                                      </p:cBhvr>
                                      <p:to>
                                        <p:strVal val="visible"/>
                                      </p:to>
                                    </p:set>
                                    <p:animEffect transition="in" filter="barn(inVertical)">
                                      <p:cBhvr>
                                        <p:cTn id="54" dur="500"/>
                                        <p:tgtEl>
                                          <p:spTgt spid="10">
                                            <p:txEl>
                                              <p:pRg st="2" end="2"/>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13">
                                            <p:txEl>
                                              <p:pRg st="0" end="0"/>
                                            </p:txEl>
                                          </p:spTgt>
                                        </p:tgtEl>
                                        <p:attrNameLst>
                                          <p:attrName>style.visibility</p:attrName>
                                        </p:attrNameLst>
                                      </p:cBhvr>
                                      <p:to>
                                        <p:strVal val="visible"/>
                                      </p:to>
                                    </p:set>
                                    <p:anim calcmode="lin" valueType="num">
                                      <p:cBhvr additive="base">
                                        <p:cTn id="63"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13">
                                            <p:txEl>
                                              <p:pRg st="1" end="1"/>
                                            </p:txEl>
                                          </p:spTgt>
                                        </p:tgtEl>
                                        <p:attrNameLst>
                                          <p:attrName>style.visibility</p:attrName>
                                        </p:attrNameLst>
                                      </p:cBhvr>
                                      <p:to>
                                        <p:strVal val="visible"/>
                                      </p:to>
                                    </p:set>
                                    <p:anim calcmode="lin" valueType="num">
                                      <p:cBhvr additive="base">
                                        <p:cTn id="69"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13">
                                            <p:txEl>
                                              <p:pRg st="2" end="2"/>
                                            </p:txEl>
                                          </p:spTgt>
                                        </p:tgtEl>
                                        <p:attrNameLst>
                                          <p:attrName>style.visibility</p:attrName>
                                        </p:attrNameLst>
                                      </p:cBhvr>
                                      <p:to>
                                        <p:strVal val="visible"/>
                                      </p:to>
                                    </p:set>
                                    <p:anim calcmode="lin" valueType="num">
                                      <p:cBhvr additive="base">
                                        <p:cTn id="75"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3200">
                <a:solidFill>
                  <a:srgbClr val="0070C0"/>
                </a:solidFill>
              </a:rPr>
              <a:t>“为什么”</a:t>
            </a:r>
            <a:endParaRPr lang="zh-CN" altLang="en-US" sz="3200">
              <a:solidFill>
                <a:srgbClr val="0070C0"/>
              </a:solidFill>
            </a:endParaRPr>
          </a:p>
        </p:txBody>
      </p:sp>
      <p:sp>
        <p:nvSpPr>
          <p:cNvPr id="4" name="文本框 3"/>
          <p:cNvSpPr txBox="1"/>
          <p:nvPr/>
        </p:nvSpPr>
        <p:spPr>
          <a:xfrm>
            <a:off x="1036955" y="1187450"/>
            <a:ext cx="7167880" cy="368300"/>
          </a:xfrm>
          <a:prstGeom prst="rect">
            <a:avLst/>
          </a:prstGeom>
          <a:noFill/>
        </p:spPr>
        <p:txBody>
          <a:bodyPr wrap="none" rtlCol="0">
            <a:spAutoFit/>
          </a:bodyPr>
          <a:lstStyle/>
          <a:p>
            <a:pPr algn="l"/>
            <a:r>
              <a:rPr lang="zh-CN" altLang="en-US" b="1">
                <a:solidFill>
                  <a:srgbClr val="C00000"/>
                </a:solidFill>
              </a:rPr>
              <a:t>1．囤积口罩等疫情防控用品、哄抬物价等违法行为有哪些不良影响？</a:t>
            </a:r>
            <a:endParaRPr lang="zh-CN" altLang="en-US" b="1">
              <a:solidFill>
                <a:srgbClr val="C00000"/>
              </a:solidFill>
            </a:endParaRPr>
          </a:p>
        </p:txBody>
      </p:sp>
      <p:sp>
        <p:nvSpPr>
          <p:cNvPr id="6" name="文本框 5"/>
          <p:cNvSpPr txBox="1"/>
          <p:nvPr/>
        </p:nvSpPr>
        <p:spPr>
          <a:xfrm>
            <a:off x="1036955" y="1706880"/>
            <a:ext cx="9379254" cy="923330"/>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（1）侵害他人利益，危害他人生命安全</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2）危害公共安全，扰乱正常的</a:t>
            </a:r>
            <a:r>
              <a:rPr lang="zh-CN" altLang="en-US" dirty="0">
                <a:solidFill>
                  <a:srgbClr val="C00000"/>
                </a:solidFill>
                <a:latin typeface="楷体" panose="02010609060101010101" charset="-122"/>
                <a:ea typeface="楷体" panose="02010609060101010101" charset="-122"/>
                <a:cs typeface="楷体" panose="02010609060101010101" charset="-122"/>
              </a:rPr>
              <a:t>市场秩序</a:t>
            </a:r>
            <a:r>
              <a:rPr lang="zh-CN" altLang="en-US" dirty="0">
                <a:latin typeface="楷体" panose="02010609060101010101" charset="-122"/>
                <a:ea typeface="楷体" panose="02010609060101010101" charset="-122"/>
                <a:cs typeface="楷体" panose="02010609060101010101" charset="-122"/>
              </a:rPr>
              <a:t>，危害社会稳定与和谐</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3）冲击</a:t>
            </a:r>
            <a:r>
              <a:rPr lang="zh-CN" altLang="en-US" dirty="0">
                <a:solidFill>
                  <a:srgbClr val="C00000"/>
                </a:solidFill>
                <a:latin typeface="楷体" panose="02010609060101010101" charset="-122"/>
                <a:ea typeface="楷体" panose="02010609060101010101" charset="-122"/>
                <a:cs typeface="楷体" panose="02010609060101010101" charset="-122"/>
              </a:rPr>
              <a:t>“法不可违”</a:t>
            </a:r>
            <a:r>
              <a:rPr lang="zh-CN" altLang="en-US" dirty="0">
                <a:latin typeface="楷体" panose="02010609060101010101" charset="-122"/>
                <a:ea typeface="楷体" panose="02010609060101010101" charset="-122"/>
                <a:cs typeface="楷体" panose="02010609060101010101" charset="-122"/>
              </a:rPr>
              <a:t>的底线，不利于人们法治素养的培养。</a:t>
            </a:r>
            <a:endParaRPr lang="zh-CN" altLang="en-US" dirty="0">
              <a:latin typeface="楷体" panose="02010609060101010101" charset="-122"/>
              <a:ea typeface="楷体" panose="02010609060101010101" charset="-122"/>
              <a:cs typeface="楷体" panose="02010609060101010101" charset="-122"/>
            </a:endParaRPr>
          </a:p>
        </p:txBody>
      </p:sp>
      <p:sp>
        <p:nvSpPr>
          <p:cNvPr id="8" name="文本框 7"/>
          <p:cNvSpPr txBox="1"/>
          <p:nvPr/>
        </p:nvSpPr>
        <p:spPr>
          <a:xfrm>
            <a:off x="958850" y="2937510"/>
            <a:ext cx="6736080" cy="368300"/>
          </a:xfrm>
          <a:prstGeom prst="rect">
            <a:avLst/>
          </a:prstGeom>
          <a:noFill/>
        </p:spPr>
        <p:txBody>
          <a:bodyPr wrap="none" rtlCol="0">
            <a:spAutoFit/>
          </a:bodyPr>
          <a:lstStyle/>
          <a:p>
            <a:pPr algn="l"/>
            <a:r>
              <a:rPr lang="zh-CN" altLang="en-US" b="1">
                <a:solidFill>
                  <a:srgbClr val="C00000"/>
                </a:solidFill>
              </a:rPr>
              <a:t>2．有关部门依法打击处理的10起网络谣言典型案例有哪些影响</a:t>
            </a:r>
            <a:r>
              <a:rPr lang="zh-CN" altLang="en-US"/>
              <a:t>？</a:t>
            </a:r>
            <a:endParaRPr lang="zh-CN" altLang="en-US"/>
          </a:p>
        </p:txBody>
      </p:sp>
      <p:sp>
        <p:nvSpPr>
          <p:cNvPr id="12" name="文本框 11"/>
          <p:cNvSpPr txBox="1"/>
          <p:nvPr/>
        </p:nvSpPr>
        <p:spPr>
          <a:xfrm>
            <a:off x="1036955" y="3536315"/>
            <a:ext cx="10903254" cy="1200329"/>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（1）网络上充斥着一些虚假的、不良的信息歪曲事实，</a:t>
            </a:r>
            <a:r>
              <a:rPr lang="zh-CN" altLang="en-US" dirty="0">
                <a:solidFill>
                  <a:srgbClr val="C00000"/>
                </a:solidFill>
                <a:latin typeface="楷体" panose="02010609060101010101" charset="-122"/>
                <a:ea typeface="楷体" panose="02010609060101010101" charset="-122"/>
                <a:cs typeface="楷体" panose="02010609060101010101" charset="-122"/>
              </a:rPr>
              <a:t>误导大众，侵犯他人人格尊严，侵害他人利益</a:t>
            </a:r>
            <a:r>
              <a:rPr lang="zh-CN" altLang="en-US" dirty="0">
                <a:latin typeface="楷体" panose="02010609060101010101" charset="-122"/>
                <a:ea typeface="楷体" panose="02010609060101010101" charset="-122"/>
                <a:cs typeface="楷体" panose="02010609060101010101" charset="-122"/>
              </a:rPr>
              <a:t>。（2）谣言涉及疫情状或涉及污蔑国家对疫情管控不力等信息况，造成</a:t>
            </a:r>
            <a:r>
              <a:rPr lang="zh-CN" altLang="en-US" dirty="0">
                <a:solidFill>
                  <a:srgbClr val="C00000"/>
                </a:solidFill>
                <a:latin typeface="楷体" panose="02010609060101010101" charset="-122"/>
                <a:ea typeface="楷体" panose="02010609060101010101" charset="-122"/>
                <a:cs typeface="楷体" panose="02010609060101010101" charset="-122"/>
              </a:rPr>
              <a:t>社会秩序混乱</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3）谣言诸如夸大疾病死亡人数、夸大疾病死亡率”等行为，极易造成</a:t>
            </a:r>
            <a:r>
              <a:rPr lang="zh-CN" altLang="en-US" dirty="0">
                <a:solidFill>
                  <a:srgbClr val="C00000"/>
                </a:solidFill>
                <a:latin typeface="楷体" panose="02010609060101010101" charset="-122"/>
                <a:ea typeface="楷体" panose="02010609060101010101" charset="-122"/>
                <a:cs typeface="楷体" panose="02010609060101010101" charset="-122"/>
              </a:rPr>
              <a:t>社会公众严重恐慌，危害社会稳定与和谐。</a:t>
            </a:r>
            <a:endParaRPr lang="zh-CN" altLang="en-US" dirty="0">
              <a:solidFill>
                <a:srgbClr val="C00000"/>
              </a:solidFill>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barn(inVertical)">
                                      <p:cBhvr>
                                        <p:cTn id="11" dur="500"/>
                                        <p:tgtEl>
                                          <p:spTgt spid="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blinds(horizontal)">
                                      <p:cBhvr>
                                        <p:cTn id="16" dur="500"/>
                                        <p:tgtEl>
                                          <p:spTgt spid="6">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Effect transition="in" filter="blinds(horizontal)">
                                      <p:cBhvr>
                                        <p:cTn id="21" dur="500"/>
                                        <p:tgtEl>
                                          <p:spTgt spid="6">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6">
                                            <p:txEl>
                                              <p:pRg st="2" end="2"/>
                                            </p:txEl>
                                          </p:spTgt>
                                        </p:tgtEl>
                                        <p:attrNameLst>
                                          <p:attrName>style.visibility</p:attrName>
                                        </p:attrNameLst>
                                      </p:cBhvr>
                                      <p:to>
                                        <p:strVal val="visible"/>
                                      </p:to>
                                    </p:set>
                                    <p:animEffect transition="in" filter="blinds(horizontal)">
                                      <p:cBhvr>
                                        <p:cTn id="26" dur="500"/>
                                        <p:tgtEl>
                                          <p:spTgt spid="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2">
                                            <p:txEl>
                                              <p:pRg st="0" end="0"/>
                                            </p:txEl>
                                          </p:spTgt>
                                        </p:tgtEl>
                                        <p:attrNameLst>
                                          <p:attrName>style.visibility</p:attrName>
                                        </p:attrNameLst>
                                      </p:cBhvr>
                                      <p:to>
                                        <p:strVal val="visible"/>
                                      </p:to>
                                    </p:set>
                                    <p:anim calcmode="lin" valueType="num">
                                      <p:cBhvr additive="base">
                                        <p:cTn id="35"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2">
                                            <p:txEl>
                                              <p:pRg st="1" end="1"/>
                                            </p:txEl>
                                          </p:spTgt>
                                        </p:tgtEl>
                                        <p:attrNameLst>
                                          <p:attrName>style.visibility</p:attrName>
                                        </p:attrNameLst>
                                      </p:cBhvr>
                                      <p:to>
                                        <p:strVal val="visible"/>
                                      </p:to>
                                    </p:set>
                                    <p:anim calcmode="lin" valueType="num">
                                      <p:cBhvr additive="base">
                                        <p:cTn id="41"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3200">
                <a:solidFill>
                  <a:srgbClr val="0070C0"/>
                </a:solidFill>
              </a:rPr>
              <a:t>“怎么办”</a:t>
            </a:r>
            <a:endParaRPr lang="zh-CN" altLang="en-US" sz="3200">
              <a:solidFill>
                <a:srgbClr val="0070C0"/>
              </a:solidFill>
            </a:endParaRPr>
          </a:p>
        </p:txBody>
      </p:sp>
      <p:sp>
        <p:nvSpPr>
          <p:cNvPr id="4" name="文本框 3"/>
          <p:cNvSpPr txBox="1"/>
          <p:nvPr/>
        </p:nvSpPr>
        <p:spPr>
          <a:xfrm>
            <a:off x="789940" y="1079500"/>
            <a:ext cx="5173980" cy="368300"/>
          </a:xfrm>
          <a:prstGeom prst="rect">
            <a:avLst/>
          </a:prstGeom>
          <a:noFill/>
        </p:spPr>
        <p:txBody>
          <a:bodyPr wrap="none" rtlCol="0">
            <a:spAutoFit/>
          </a:bodyPr>
          <a:lstStyle/>
          <a:p>
            <a:pPr algn="l"/>
            <a:r>
              <a:rPr lang="zh-CN" altLang="en-US" b="1">
                <a:solidFill>
                  <a:srgbClr val="C00000"/>
                </a:solidFill>
              </a:rPr>
              <a:t>1．如何辨别“新型冠状病毒疫情”网络谣言呢 ？</a:t>
            </a:r>
            <a:endParaRPr lang="zh-CN" altLang="en-US" b="1">
              <a:solidFill>
                <a:srgbClr val="C00000"/>
              </a:solidFill>
            </a:endParaRPr>
          </a:p>
        </p:txBody>
      </p:sp>
      <p:sp>
        <p:nvSpPr>
          <p:cNvPr id="5" name="文本框 4"/>
          <p:cNvSpPr txBox="1"/>
          <p:nvPr/>
        </p:nvSpPr>
        <p:spPr>
          <a:xfrm>
            <a:off x="789940" y="1525905"/>
            <a:ext cx="10911730" cy="1477328"/>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a:t>
            </a:r>
            <a:r>
              <a:rPr lang="zh-CN" altLang="en-US" dirty="0">
                <a:solidFill>
                  <a:srgbClr val="C00000"/>
                </a:solidFill>
                <a:latin typeface="楷体" panose="02010609060101010101" charset="-122"/>
                <a:ea typeface="楷体" panose="02010609060101010101" charset="-122"/>
                <a:cs typeface="楷体" panose="02010609060101010101" charset="-122"/>
              </a:rPr>
              <a:t>注意信息出处</a:t>
            </a:r>
            <a:r>
              <a:rPr lang="zh-CN" altLang="en-US" dirty="0">
                <a:latin typeface="楷体" panose="02010609060101010101" charset="-122"/>
                <a:ea typeface="楷体" panose="02010609060101010101" charset="-122"/>
                <a:cs typeface="楷体" panose="02010609060101010101" charset="-122"/>
              </a:rPr>
              <a:t>。看到“骇人听闻”的“新型冠状病毒疫情”信息后，先上网了解信息出处，看信息出处是否权威。（2）</a:t>
            </a:r>
            <a:r>
              <a:rPr lang="zh-CN" altLang="en-US" dirty="0">
                <a:solidFill>
                  <a:srgbClr val="C00000"/>
                </a:solidFill>
                <a:latin typeface="楷体" panose="02010609060101010101" charset="-122"/>
                <a:ea typeface="楷体" panose="02010609060101010101" charset="-122"/>
                <a:cs typeface="楷体" panose="02010609060101010101" charset="-122"/>
              </a:rPr>
              <a:t>关注官方信息</a:t>
            </a:r>
            <a:r>
              <a:rPr lang="zh-CN" altLang="en-US" dirty="0">
                <a:latin typeface="楷体" panose="02010609060101010101" charset="-122"/>
                <a:ea typeface="楷体" panose="02010609060101010101" charset="-122"/>
                <a:cs typeface="楷体" panose="02010609060101010101" charset="-122"/>
              </a:rPr>
              <a:t>。关注权威媒体及时澄清的消息。（3）</a:t>
            </a:r>
            <a:r>
              <a:rPr lang="zh-CN" altLang="en-US" dirty="0">
                <a:solidFill>
                  <a:srgbClr val="C00000"/>
                </a:solidFill>
                <a:latin typeface="楷体" panose="02010609060101010101" charset="-122"/>
                <a:ea typeface="楷体" panose="02010609060101010101" charset="-122"/>
                <a:cs typeface="楷体" panose="02010609060101010101" charset="-122"/>
              </a:rPr>
              <a:t>对信息进行多方验证。</a:t>
            </a:r>
            <a:r>
              <a:rPr lang="zh-CN" altLang="en-US" dirty="0">
                <a:latin typeface="楷体" panose="02010609060101010101" charset="-122"/>
                <a:ea typeface="楷体" panose="02010609060101010101" charset="-122"/>
                <a:cs typeface="楷体" panose="02010609060101010101" charset="-122"/>
              </a:rPr>
              <a:t>上网收索新型冠状病毒疫情信息中的关键词，从不同的信息源对信息进行多方验证。（4）辨识信息内容。疯狂煽情、耸人听闻的“新型冠状病毒疫情”消息往往不可靠。（5）向他人求助。对于无法辨别真假的“新型冠状病毒疫情”信息，可以向家长、老师和专家求教。</a:t>
            </a:r>
            <a:endParaRPr lang="zh-CN" altLang="en-US" dirty="0">
              <a:latin typeface="楷体" panose="02010609060101010101" charset="-122"/>
              <a:ea typeface="楷体" panose="02010609060101010101" charset="-122"/>
              <a:cs typeface="楷体" panose="02010609060101010101" charset="-122"/>
            </a:endParaRPr>
          </a:p>
        </p:txBody>
      </p:sp>
      <p:sp>
        <p:nvSpPr>
          <p:cNvPr id="6" name="文本框 5"/>
          <p:cNvSpPr txBox="1"/>
          <p:nvPr/>
        </p:nvSpPr>
        <p:spPr>
          <a:xfrm>
            <a:off x="776688" y="3064510"/>
            <a:ext cx="4881880" cy="368300"/>
          </a:xfrm>
          <a:prstGeom prst="rect">
            <a:avLst/>
          </a:prstGeom>
          <a:noFill/>
        </p:spPr>
        <p:txBody>
          <a:bodyPr wrap="none" rtlCol="0">
            <a:spAutoFit/>
          </a:bodyPr>
          <a:lstStyle/>
          <a:p>
            <a:pPr algn="l"/>
            <a:r>
              <a:rPr lang="zh-CN" altLang="en-US" b="1" dirty="0">
                <a:solidFill>
                  <a:srgbClr val="C00000"/>
                </a:solidFill>
              </a:rPr>
              <a:t>2．请你为青少年正确使用网络积极建言献策。</a:t>
            </a:r>
            <a:endParaRPr lang="zh-CN" altLang="en-US" b="1" dirty="0">
              <a:solidFill>
                <a:srgbClr val="C00000"/>
              </a:solidFill>
            </a:endParaRPr>
          </a:p>
        </p:txBody>
      </p:sp>
      <p:sp>
        <p:nvSpPr>
          <p:cNvPr id="8" name="文本框 7"/>
          <p:cNvSpPr txBox="1"/>
          <p:nvPr/>
        </p:nvSpPr>
        <p:spPr>
          <a:xfrm>
            <a:off x="871773" y="3512323"/>
            <a:ext cx="10750384" cy="2862322"/>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a:t>
            </a:r>
            <a:r>
              <a:rPr lang="zh-CN" altLang="en-US" b="1" dirty="0">
                <a:solidFill>
                  <a:srgbClr val="FF0000"/>
                </a:solidFill>
                <a:latin typeface="楷体" panose="02010609060101010101" charset="-122"/>
                <a:ea typeface="楷体" panose="02010609060101010101" charset="-122"/>
                <a:cs typeface="楷体" panose="02010609060101010101" charset="-122"/>
              </a:rPr>
              <a:t>国家</a:t>
            </a:r>
            <a:r>
              <a:rPr lang="zh-CN" altLang="en-US" dirty="0">
                <a:latin typeface="楷体" panose="02010609060101010101" charset="-122"/>
                <a:ea typeface="楷体" panose="02010609060101010101" charset="-122"/>
                <a:cs typeface="楷体" panose="02010609060101010101" charset="-122"/>
              </a:rPr>
              <a:t>：加强与网络相关的</a:t>
            </a:r>
            <a:r>
              <a:rPr lang="zh-CN" altLang="en-US" dirty="0">
                <a:solidFill>
                  <a:srgbClr val="C00000"/>
                </a:solidFill>
                <a:latin typeface="楷体" panose="02010609060101010101" charset="-122"/>
                <a:ea typeface="楷体" panose="02010609060101010101" charset="-122"/>
                <a:cs typeface="楷体" panose="02010609060101010101" charset="-122"/>
              </a:rPr>
              <a:t>立法工作，加大执法力度</a:t>
            </a:r>
            <a:r>
              <a:rPr lang="zh-CN" altLang="en-US" dirty="0">
                <a:latin typeface="楷体" panose="02010609060101010101" charset="-122"/>
                <a:ea typeface="楷体" panose="02010609060101010101" charset="-122"/>
                <a:cs typeface="楷体" panose="02010609060101010101" charset="-122"/>
              </a:rPr>
              <a:t>，依法治理网络低俗之风；严厉打击、</a:t>
            </a:r>
            <a:r>
              <a:rPr lang="zh-CN" altLang="en-US" dirty="0">
                <a:solidFill>
                  <a:srgbClr val="C00000"/>
                </a:solidFill>
                <a:latin typeface="楷体" panose="02010609060101010101" charset="-122"/>
                <a:ea typeface="楷体" panose="02010609060101010101" charset="-122"/>
                <a:cs typeface="楷体" panose="02010609060101010101" charset="-122"/>
              </a:rPr>
              <a:t>取缔非法网吧</a:t>
            </a:r>
            <a:r>
              <a:rPr lang="zh-CN" altLang="en-US" dirty="0">
                <a:latin typeface="楷体" panose="02010609060101010101" charset="-122"/>
                <a:ea typeface="楷体" panose="02010609060101010101" charset="-122"/>
                <a:cs typeface="楷体" panose="02010609060101010101" charset="-122"/>
              </a:rPr>
              <a:t>；净化网络环境，促进青少年健康成长</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2）</a:t>
            </a:r>
            <a:r>
              <a:rPr lang="zh-CN" altLang="en-US" b="1" dirty="0">
                <a:solidFill>
                  <a:srgbClr val="FF0000"/>
                </a:solidFill>
                <a:latin typeface="楷体" panose="02010609060101010101" charset="-122"/>
                <a:ea typeface="楷体" panose="02010609060101010101" charset="-122"/>
                <a:cs typeface="楷体" panose="02010609060101010101" charset="-122"/>
              </a:rPr>
              <a:t>学校</a:t>
            </a:r>
            <a:r>
              <a:rPr lang="zh-CN" altLang="en-US" dirty="0">
                <a:latin typeface="楷体" panose="02010609060101010101" charset="-122"/>
                <a:ea typeface="楷体" panose="02010609060101010101" charset="-122"/>
                <a:cs typeface="楷体" panose="02010609060101010101" charset="-122"/>
              </a:rPr>
              <a:t>：开展</a:t>
            </a:r>
            <a:r>
              <a:rPr lang="zh-CN" altLang="en-US" dirty="0">
                <a:solidFill>
                  <a:srgbClr val="C00000"/>
                </a:solidFill>
                <a:latin typeface="楷体" panose="02010609060101010101" charset="-122"/>
                <a:ea typeface="楷体" panose="02010609060101010101" charset="-122"/>
                <a:cs typeface="楷体" panose="02010609060101010101" charset="-122"/>
              </a:rPr>
              <a:t>丰富多彩的课外活动</a:t>
            </a:r>
            <a:r>
              <a:rPr lang="zh-CN" altLang="en-US" dirty="0">
                <a:latin typeface="楷体" panose="02010609060101010101" charset="-122"/>
                <a:ea typeface="楷体" panose="02010609060101010101" charset="-122"/>
                <a:cs typeface="楷体" panose="02010609060101010101" charset="-122"/>
              </a:rPr>
              <a:t>，不断满足学生日益增长的精神需求；开通校园网站，引导学生文明上网，理性参与网络生活</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3）</a:t>
            </a:r>
            <a:r>
              <a:rPr lang="zh-CN" altLang="en-US" b="1" dirty="0">
                <a:solidFill>
                  <a:srgbClr val="FF0000"/>
                </a:solidFill>
                <a:latin typeface="楷体" panose="02010609060101010101" charset="-122"/>
                <a:ea typeface="楷体" panose="02010609060101010101" charset="-122"/>
                <a:cs typeface="楷体" panose="02010609060101010101" charset="-122"/>
              </a:rPr>
              <a:t>家庭</a:t>
            </a:r>
            <a:r>
              <a:rPr lang="zh-CN" altLang="en-US" dirty="0">
                <a:latin typeface="楷体" panose="02010609060101010101" charset="-122"/>
                <a:ea typeface="楷体" panose="02010609060101010101" charset="-122"/>
                <a:cs typeface="楷体" panose="02010609060101010101" charset="-122"/>
              </a:rPr>
              <a:t>：长以身作则，不沉迷网络；引导子女积极参与有益于身心健康的活动；</a:t>
            </a:r>
            <a:r>
              <a:rPr lang="zh-CN" altLang="en-US" dirty="0">
                <a:solidFill>
                  <a:srgbClr val="C00000"/>
                </a:solidFill>
                <a:latin typeface="楷体" panose="02010609060101010101" charset="-122"/>
                <a:ea typeface="楷体" panose="02010609060101010101" charset="-122"/>
                <a:cs typeface="楷体" panose="02010609060101010101" charset="-122"/>
              </a:rPr>
              <a:t>教育、监督子女正确使用网络，抵制不良诱惑</a:t>
            </a:r>
            <a:r>
              <a:rPr lang="zh-CN" altLang="en-US" dirty="0" smtClean="0">
                <a:solidFill>
                  <a:srgbClr val="C00000"/>
                </a:solidFill>
                <a:latin typeface="楷体" panose="02010609060101010101" charset="-122"/>
                <a:ea typeface="楷体" panose="02010609060101010101" charset="-122"/>
                <a:cs typeface="楷体" panose="02010609060101010101" charset="-122"/>
              </a:rPr>
              <a:t>。</a:t>
            </a:r>
            <a:endParaRPr lang="en-US" altLang="zh-CN" dirty="0" smtClean="0">
              <a:solidFill>
                <a:srgbClr val="C00000"/>
              </a:solidFill>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4）</a:t>
            </a:r>
            <a:r>
              <a:rPr lang="zh-CN" altLang="en-US" b="1" dirty="0">
                <a:solidFill>
                  <a:srgbClr val="FF0000"/>
                </a:solidFill>
                <a:latin typeface="楷体" panose="02010609060101010101" charset="-122"/>
                <a:ea typeface="楷体" panose="02010609060101010101" charset="-122"/>
                <a:cs typeface="楷体" panose="02010609060101010101" charset="-122"/>
              </a:rPr>
              <a:t>青少年</a:t>
            </a:r>
            <a:r>
              <a:rPr lang="zh-CN" altLang="en-US" dirty="0">
                <a:latin typeface="楷体" panose="02010609060101010101" charset="-122"/>
                <a:ea typeface="楷体" panose="02010609060101010101" charset="-122"/>
                <a:cs typeface="楷体" panose="02010609060101010101" charset="-122"/>
              </a:rPr>
              <a:t>：提高</a:t>
            </a:r>
            <a:r>
              <a:rPr lang="zh-CN" altLang="en-US" dirty="0">
                <a:solidFill>
                  <a:srgbClr val="C00000"/>
                </a:solidFill>
                <a:latin typeface="楷体" panose="02010609060101010101" charset="-122"/>
                <a:ea typeface="楷体" panose="02010609060101010101" charset="-122"/>
                <a:cs typeface="楷体" panose="02010609060101010101" charset="-122"/>
              </a:rPr>
              <a:t>自我防范意识</a:t>
            </a:r>
            <a:r>
              <a:rPr lang="zh-CN" altLang="en-US" dirty="0">
                <a:latin typeface="楷体" panose="02010609060101010101" charset="-122"/>
                <a:ea typeface="楷体" panose="02010609060101010101" charset="-122"/>
                <a:cs typeface="楷体" panose="02010609060101010101" charset="-122"/>
              </a:rPr>
              <a:t>，增强明辨是非的能力</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增强自控能力，</a:t>
            </a:r>
            <a:r>
              <a:rPr lang="zh-CN" altLang="en-US" dirty="0">
                <a:latin typeface="楷体" panose="02010609060101010101" charset="-122"/>
                <a:ea typeface="楷体" panose="02010609060101010101" charset="-122"/>
                <a:cs typeface="楷体" panose="02010609060101010101" charset="-122"/>
              </a:rPr>
              <a:t>抵制不良诱惑</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自觉</a:t>
            </a:r>
            <a:r>
              <a:rPr lang="zh-CN" altLang="en-US" dirty="0">
                <a:latin typeface="楷体" panose="02010609060101010101" charset="-122"/>
                <a:ea typeface="楷体" panose="02010609060101010101" charset="-122"/>
                <a:cs typeface="楷体" panose="02010609060101010101" charset="-122"/>
              </a:rPr>
              <a:t>遵守道德和法律，做一名负责的网络参与者</a:t>
            </a:r>
            <a:r>
              <a:rPr lang="zh-CN" altLang="en-US" dirty="0" smtClean="0">
                <a:latin typeface="楷体" panose="02010609060101010101" charset="-122"/>
                <a:ea typeface="楷体" panose="02010609060101010101" charset="-122"/>
                <a:cs typeface="楷体" panose="02010609060101010101" charset="-122"/>
              </a:rPr>
              <a:t>；</a:t>
            </a:r>
            <a:endParaRPr lang="en-US" altLang="zh-CN" smtClean="0">
              <a:latin typeface="楷体" panose="02010609060101010101" charset="-122"/>
              <a:ea typeface="楷体" panose="02010609060101010101" charset="-122"/>
              <a:cs typeface="楷体" panose="02010609060101010101" charset="-122"/>
            </a:endParaRPr>
          </a:p>
          <a:p>
            <a:pPr algn="l"/>
            <a:r>
              <a:rPr lang="zh-CN" altLang="en-US" smtClean="0">
                <a:latin typeface="楷体" panose="02010609060101010101" charset="-122"/>
                <a:ea typeface="楷体" panose="02010609060101010101" charset="-122"/>
                <a:cs typeface="楷体" panose="02010609060101010101" charset="-122"/>
              </a:rPr>
              <a:t>慎重</a:t>
            </a:r>
            <a:r>
              <a:rPr lang="zh-CN" altLang="en-US" dirty="0">
                <a:latin typeface="楷体" panose="02010609060101010101" charset="-122"/>
                <a:ea typeface="楷体" panose="02010609060101010101" charset="-122"/>
                <a:cs typeface="楷体" panose="02010609060101010101" charset="-122"/>
              </a:rPr>
              <a:t>对待网络支付，当个人的合法权益受到侵犯时，及时报警，依法维权。</a:t>
            </a:r>
            <a:endParaRPr lang="zh-CN" altLang="en-US" dirty="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wipe(down)">
                                      <p:cBhvr>
                                        <p:cTn id="11" dur="500"/>
                                        <p:tgtEl>
                                          <p:spTgt spid="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Effect transition="in" filter="wipe(down)">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8">
                                            <p:txEl>
                                              <p:pRg st="0" end="0"/>
                                            </p:txEl>
                                          </p:spTgt>
                                        </p:tgtEl>
                                        <p:attrNameLst>
                                          <p:attrName>style.visibility</p:attrName>
                                        </p:attrNameLst>
                                      </p:cBhvr>
                                      <p:to>
                                        <p:strVal val="visible"/>
                                      </p:to>
                                    </p:set>
                                    <p:animEffect transition="in" filter="blinds(horizontal)">
                                      <p:cBhvr>
                                        <p:cTn id="29" dur="500"/>
                                        <p:tgtEl>
                                          <p:spTgt spid="8">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8">
                                            <p:txEl>
                                              <p:pRg st="1" end="1"/>
                                            </p:txEl>
                                          </p:spTgt>
                                        </p:tgtEl>
                                        <p:attrNameLst>
                                          <p:attrName>style.visibility</p:attrName>
                                        </p:attrNameLst>
                                      </p:cBhvr>
                                      <p:to>
                                        <p:strVal val="visible"/>
                                      </p:to>
                                    </p:set>
                                    <p:animEffect transition="in" filter="blinds(horizontal)">
                                      <p:cBhvr>
                                        <p:cTn id="34" dur="500"/>
                                        <p:tgtEl>
                                          <p:spTgt spid="8">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8">
                                            <p:txEl>
                                              <p:pRg st="2" end="2"/>
                                            </p:txEl>
                                          </p:spTgt>
                                        </p:tgtEl>
                                        <p:attrNameLst>
                                          <p:attrName>style.visibility</p:attrName>
                                        </p:attrNameLst>
                                      </p:cBhvr>
                                      <p:to>
                                        <p:strVal val="visible"/>
                                      </p:to>
                                    </p:set>
                                    <p:animEffect transition="in" filter="blinds(horizontal)">
                                      <p:cBhvr>
                                        <p:cTn id="39" dur="500"/>
                                        <p:tgtEl>
                                          <p:spTgt spid="8">
                                            <p:txEl>
                                              <p:pRg st="2" end="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8">
                                            <p:txEl>
                                              <p:pRg st="3" end="3"/>
                                            </p:txEl>
                                          </p:spTgt>
                                        </p:tgtEl>
                                        <p:attrNameLst>
                                          <p:attrName>style.visibility</p:attrName>
                                        </p:attrNameLst>
                                      </p:cBhvr>
                                      <p:to>
                                        <p:strVal val="visible"/>
                                      </p:to>
                                    </p:set>
                                    <p:animEffect transition="in" filter="blinds(horizontal)">
                                      <p:cBhvr>
                                        <p:cTn id="44" dur="500"/>
                                        <p:tgtEl>
                                          <p:spTgt spid="8">
                                            <p:txEl>
                                              <p:pRg st="3" end="3"/>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8">
                                            <p:txEl>
                                              <p:pRg st="4" end="4"/>
                                            </p:txEl>
                                          </p:spTgt>
                                        </p:tgtEl>
                                        <p:attrNameLst>
                                          <p:attrName>style.visibility</p:attrName>
                                        </p:attrNameLst>
                                      </p:cBhvr>
                                      <p:to>
                                        <p:strVal val="visible"/>
                                      </p:to>
                                    </p:set>
                                    <p:animEffect transition="in" filter="blinds(horizontal)">
                                      <p:cBhvr>
                                        <p:cTn id="49" dur="500"/>
                                        <p:tgtEl>
                                          <p:spTgt spid="8">
                                            <p:txEl>
                                              <p:pRg st="4" end="4"/>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nodeType="clickEffect">
                                  <p:stCondLst>
                                    <p:cond delay="0"/>
                                  </p:stCondLst>
                                  <p:childTnLst>
                                    <p:set>
                                      <p:cBhvr>
                                        <p:cTn id="53" dur="1" fill="hold">
                                          <p:stCondLst>
                                            <p:cond delay="0"/>
                                          </p:stCondLst>
                                        </p:cTn>
                                        <p:tgtEl>
                                          <p:spTgt spid="8">
                                            <p:txEl>
                                              <p:pRg st="5" end="5"/>
                                            </p:txEl>
                                          </p:spTgt>
                                        </p:tgtEl>
                                        <p:attrNameLst>
                                          <p:attrName>style.visibility</p:attrName>
                                        </p:attrNameLst>
                                      </p:cBhvr>
                                      <p:to>
                                        <p:strVal val="visible"/>
                                      </p:to>
                                    </p:set>
                                    <p:animEffect transition="in" filter="blinds(horizontal)">
                                      <p:cBhvr>
                                        <p:cTn id="54" dur="500"/>
                                        <p:tgtEl>
                                          <p:spTgt spid="8">
                                            <p:txEl>
                                              <p:pRg st="5" end="5"/>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nodeType="clickEffect">
                                  <p:stCondLst>
                                    <p:cond delay="0"/>
                                  </p:stCondLst>
                                  <p:childTnLst>
                                    <p:set>
                                      <p:cBhvr>
                                        <p:cTn id="58" dur="1" fill="hold">
                                          <p:stCondLst>
                                            <p:cond delay="0"/>
                                          </p:stCondLst>
                                        </p:cTn>
                                        <p:tgtEl>
                                          <p:spTgt spid="8">
                                            <p:txEl>
                                              <p:pRg st="6" end="6"/>
                                            </p:txEl>
                                          </p:spTgt>
                                        </p:tgtEl>
                                        <p:attrNameLst>
                                          <p:attrName>style.visibility</p:attrName>
                                        </p:attrNameLst>
                                      </p:cBhvr>
                                      <p:to>
                                        <p:strVal val="visible"/>
                                      </p:to>
                                    </p:set>
                                    <p:animEffect transition="in" filter="blinds(horizontal)">
                                      <p:cBhvr>
                                        <p:cTn id="59"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1" y="450574"/>
            <a:ext cx="10972799" cy="2554545"/>
          </a:xfrm>
          <a:prstGeom prst="rect">
            <a:avLst/>
          </a:prstGeom>
          <a:noFill/>
        </p:spPr>
        <p:txBody>
          <a:bodyPr wrap="square" rtlCol="0">
            <a:spAutoFit/>
          </a:bodyPr>
          <a:lstStyle/>
          <a:p>
            <a:r>
              <a:rPr lang="zh-CN" altLang="en-US" sz="2000" b="1" dirty="0" smtClean="0"/>
              <a:t> </a:t>
            </a:r>
            <a:r>
              <a:rPr lang="en-US" altLang="zh-CN" sz="2000" b="1" dirty="0" smtClean="0"/>
              <a:t>1.</a:t>
            </a:r>
            <a:r>
              <a:rPr lang="zh-CN" altLang="en-US" sz="2000" b="1" dirty="0" smtClean="0"/>
              <a:t>在抗击疫情时期，病人或疑似病人需隔离，学生与农民工不得返乡，以防止疫情进一步扩散．这说明（　　）</a:t>
            </a:r>
            <a:endParaRPr lang="en-US" altLang="zh-CN" sz="2000" b="1" dirty="0" smtClean="0"/>
          </a:p>
          <a:p>
            <a:endParaRPr lang="zh-CN" altLang="en-US" sz="2000" b="1" dirty="0" smtClean="0"/>
          </a:p>
          <a:p>
            <a:r>
              <a:rPr lang="en-US" altLang="zh-CN" sz="2000" b="1" dirty="0" smtClean="0"/>
              <a:t>A</a:t>
            </a:r>
            <a:r>
              <a:rPr lang="zh-CN" altLang="en-US" sz="2000" b="1" dirty="0" smtClean="0"/>
              <a:t>．这一时期的人际关系特别冷淡</a:t>
            </a:r>
            <a:endParaRPr lang="en-US" altLang="zh-CN" sz="2000" b="1" dirty="0" smtClean="0"/>
          </a:p>
          <a:p>
            <a:r>
              <a:rPr lang="en-US" altLang="zh-CN" sz="2000" b="1" dirty="0" smtClean="0"/>
              <a:t>B</a:t>
            </a:r>
            <a:r>
              <a:rPr lang="zh-CN" altLang="en-US" sz="2000" b="1" dirty="0" smtClean="0"/>
              <a:t>．维护公共利益总是需要个人付出一定的代价</a:t>
            </a:r>
            <a:endParaRPr lang="en-US" altLang="zh-CN" sz="2000" b="1" dirty="0" smtClean="0"/>
          </a:p>
          <a:p>
            <a:r>
              <a:rPr lang="en-US" altLang="zh-CN" sz="2000" b="1" dirty="0" smtClean="0"/>
              <a:t>C</a:t>
            </a:r>
            <a:r>
              <a:rPr lang="zh-CN" altLang="en-US" sz="2000" b="1" dirty="0" smtClean="0"/>
              <a:t>．维护公共利益有时需要个人付出一定的代价</a:t>
            </a:r>
            <a:endParaRPr lang="en-US" altLang="zh-CN" sz="2000" b="1" dirty="0" smtClean="0"/>
          </a:p>
          <a:p>
            <a:r>
              <a:rPr lang="en-US" altLang="zh-CN" sz="2000" b="1" dirty="0" smtClean="0"/>
              <a:t>D</a:t>
            </a:r>
            <a:r>
              <a:rPr lang="zh-CN" altLang="en-US" sz="2000" b="1" dirty="0" smtClean="0"/>
              <a:t>．维护公共利益，就要否定个人利益</a:t>
            </a:r>
            <a:endParaRPr lang="zh-CN" altLang="en-US" sz="2000" b="1" dirty="0" smtClean="0"/>
          </a:p>
          <a:p>
            <a:endParaRPr lang="zh-CN" altLang="en-US" sz="2000" b="1" dirty="0"/>
          </a:p>
        </p:txBody>
      </p:sp>
      <p:sp>
        <p:nvSpPr>
          <p:cNvPr id="5" name="TextBox 4"/>
          <p:cNvSpPr txBox="1"/>
          <p:nvPr/>
        </p:nvSpPr>
        <p:spPr>
          <a:xfrm>
            <a:off x="583097" y="3246783"/>
            <a:ext cx="10974382" cy="1569660"/>
          </a:xfrm>
          <a:prstGeom prst="rect">
            <a:avLst/>
          </a:prstGeom>
          <a:noFill/>
        </p:spPr>
        <p:txBody>
          <a:bodyPr wrap="square" rtlCol="0">
            <a:spAutoFit/>
          </a:bodyPr>
          <a:lstStyle/>
          <a:p>
            <a:r>
              <a:rPr lang="zh-CN" altLang="en-US" sz="2400" dirty="0" smtClean="0">
                <a:solidFill>
                  <a:srgbClr val="C00000"/>
                </a:solidFill>
              </a:rPr>
              <a:t>说明了集体利益是个人利益的基础和保障，集体利益高于个人利益。当个人的愿望和要求与集体利益发生冲突时，要自觉服从集体利益，必要时应不惜牺牲个人利益。选项</a:t>
            </a:r>
            <a:r>
              <a:rPr lang="en-US" altLang="zh-CN" sz="2400" dirty="0" smtClean="0">
                <a:solidFill>
                  <a:srgbClr val="C00000"/>
                </a:solidFill>
              </a:rPr>
              <a:t>A</a:t>
            </a:r>
            <a:r>
              <a:rPr lang="zh-CN" altLang="en-US" sz="2400" dirty="0" smtClean="0">
                <a:solidFill>
                  <a:srgbClr val="C00000"/>
                </a:solidFill>
              </a:rPr>
              <a:t>观点错误，选项</a:t>
            </a:r>
            <a:r>
              <a:rPr lang="en-US" altLang="zh-CN" sz="2400" dirty="0" smtClean="0">
                <a:solidFill>
                  <a:srgbClr val="C00000"/>
                </a:solidFill>
              </a:rPr>
              <a:t>B</a:t>
            </a:r>
            <a:r>
              <a:rPr lang="zh-CN" altLang="en-US" sz="2400" dirty="0" smtClean="0">
                <a:solidFill>
                  <a:srgbClr val="C00000"/>
                </a:solidFill>
              </a:rPr>
              <a:t>错在“总是”，选项</a:t>
            </a:r>
            <a:r>
              <a:rPr lang="en-US" altLang="zh-CN" sz="2400" dirty="0" smtClean="0">
                <a:solidFill>
                  <a:srgbClr val="C00000"/>
                </a:solidFill>
              </a:rPr>
              <a:t>D</a:t>
            </a:r>
            <a:r>
              <a:rPr lang="zh-CN" altLang="en-US" sz="2400" dirty="0" smtClean="0">
                <a:solidFill>
                  <a:srgbClr val="C00000"/>
                </a:solidFill>
              </a:rPr>
              <a:t>观点错误，维护公共利益，也要兼顾个人利益。故选</a:t>
            </a:r>
            <a:r>
              <a:rPr lang="en-US" altLang="zh-CN" sz="2400" dirty="0" smtClean="0">
                <a:solidFill>
                  <a:srgbClr val="C00000"/>
                </a:solidFill>
              </a:rPr>
              <a:t>C</a:t>
            </a:r>
            <a:r>
              <a:rPr lang="zh-CN" altLang="en-US" sz="2400" dirty="0" smtClean="0">
                <a:solidFill>
                  <a:srgbClr val="C00000"/>
                </a:solidFill>
              </a:rPr>
              <a:t>。</a:t>
            </a:r>
            <a:endParaRPr lang="zh-CN" altLang="en-US" sz="2400" dirty="0">
              <a:solidFill>
                <a:srgbClr val="C00000"/>
              </a:solidFill>
            </a:endParaRPr>
          </a:p>
        </p:txBody>
      </p:sp>
      <p:sp>
        <p:nvSpPr>
          <p:cNvPr id="6" name="TextBox 5"/>
          <p:cNvSpPr txBox="1"/>
          <p:nvPr/>
        </p:nvSpPr>
        <p:spPr>
          <a:xfrm>
            <a:off x="2266123" y="755376"/>
            <a:ext cx="397565" cy="461665"/>
          </a:xfrm>
          <a:prstGeom prst="rect">
            <a:avLst/>
          </a:prstGeom>
          <a:noFill/>
        </p:spPr>
        <p:txBody>
          <a:bodyPr wrap="square" rtlCol="0">
            <a:spAutoFit/>
          </a:bodyPr>
          <a:lstStyle/>
          <a:p>
            <a:r>
              <a:rPr lang="en-US" altLang="zh-CN" sz="2400" b="1" dirty="0" smtClean="0">
                <a:solidFill>
                  <a:srgbClr val="C00000"/>
                </a:solidFill>
              </a:rPr>
              <a:t>C</a:t>
            </a:r>
            <a:endParaRPr lang="zh-CN" altLang="en-US" sz="24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7361" y="606888"/>
            <a:ext cx="10852237" cy="3249496"/>
          </a:xfrm>
        </p:spPr>
        <p:txBody>
          <a:bodyPr/>
          <a:lstStyle/>
          <a:p>
            <a:pPr>
              <a:buNone/>
            </a:pPr>
            <a:r>
              <a:rPr lang="en-US" sz="2000" b="1" dirty="0" smtClean="0"/>
              <a:t>2.</a:t>
            </a:r>
            <a:r>
              <a:rPr sz="2000" b="1" dirty="0" smtClean="0"/>
              <a:t>与气候变暖、能源危机、粮食危机、贫富差距扩大一样，重大传染病疫情跨国界传播也是全球化面临的挑战。你认为我们应当（　　）</a:t>
            </a:r>
            <a:br>
              <a:rPr sz="2000" b="1" dirty="0" smtClean="0"/>
            </a:br>
            <a:r>
              <a:rPr sz="2000" b="1" dirty="0" smtClean="0"/>
              <a:t>①增强忧患意识和紧迫感</a:t>
            </a:r>
            <a:br>
              <a:rPr sz="2000" b="1" dirty="0" smtClean="0"/>
            </a:br>
            <a:r>
              <a:rPr sz="2000" b="1" dirty="0" smtClean="0"/>
              <a:t>②清醒地认识到前进道路上的困难和风险</a:t>
            </a:r>
            <a:br>
              <a:rPr sz="2000" b="1" dirty="0" smtClean="0"/>
            </a:br>
            <a:r>
              <a:rPr sz="2000" b="1" dirty="0" smtClean="0"/>
              <a:t>③承担起社会责任，提高防控传染病的水平</a:t>
            </a:r>
            <a:br>
              <a:rPr sz="2000" b="1" dirty="0" smtClean="0"/>
            </a:br>
            <a:r>
              <a:rPr sz="2000" b="1" dirty="0" smtClean="0"/>
              <a:t>④与传染病人员断绝交往，帮助他们只是医生的职责。</a:t>
            </a:r>
            <a:endParaRPr sz="2000" b="1" dirty="0" smtClean="0"/>
          </a:p>
          <a:p>
            <a:pPr>
              <a:buNone/>
            </a:pPr>
            <a:r>
              <a:rPr lang="en-US" altLang="zh-CN" sz="2000" b="1" dirty="0" smtClean="0"/>
              <a:t>A</a:t>
            </a:r>
            <a:r>
              <a:rPr sz="2000" b="1" dirty="0" smtClean="0"/>
              <a:t>．①②③  </a:t>
            </a:r>
            <a:r>
              <a:rPr lang="en-US" altLang="zh-CN" sz="2000" b="1" dirty="0" smtClean="0"/>
              <a:t>B</a:t>
            </a:r>
            <a:r>
              <a:rPr sz="2000" b="1" dirty="0" smtClean="0"/>
              <a:t>．②③④  </a:t>
            </a:r>
            <a:r>
              <a:rPr lang="en-US" altLang="zh-CN" sz="2000" b="1" dirty="0" smtClean="0"/>
              <a:t>C</a:t>
            </a:r>
            <a:r>
              <a:rPr sz="2000" b="1" dirty="0" smtClean="0"/>
              <a:t>．①②④  </a:t>
            </a:r>
            <a:r>
              <a:rPr lang="en-US" altLang="zh-CN" sz="2000" b="1" dirty="0" smtClean="0"/>
              <a:t>D</a:t>
            </a:r>
            <a:r>
              <a:rPr sz="2000" b="1" dirty="0" smtClean="0"/>
              <a:t>．①③④</a:t>
            </a:r>
            <a:endParaRPr sz="2000" b="1" dirty="0" smtClean="0"/>
          </a:p>
          <a:p>
            <a:endParaRPr lang="zh-CN" altLang="en-US" sz="2000" b="1" dirty="0"/>
          </a:p>
        </p:txBody>
      </p:sp>
      <p:sp>
        <p:nvSpPr>
          <p:cNvPr id="4" name="TextBox 3"/>
          <p:cNvSpPr txBox="1"/>
          <p:nvPr/>
        </p:nvSpPr>
        <p:spPr>
          <a:xfrm>
            <a:off x="5804452" y="1020417"/>
            <a:ext cx="444352" cy="523220"/>
          </a:xfrm>
          <a:prstGeom prst="rect">
            <a:avLst/>
          </a:prstGeom>
          <a:noFill/>
        </p:spPr>
        <p:txBody>
          <a:bodyPr wrap="none" rtlCol="0">
            <a:spAutoFit/>
          </a:bodyPr>
          <a:lstStyle/>
          <a:p>
            <a:r>
              <a:rPr lang="en-US" altLang="zh-CN" sz="2800" b="1" dirty="0" smtClean="0">
                <a:solidFill>
                  <a:srgbClr val="C00000"/>
                </a:solidFill>
              </a:rPr>
              <a:t>A</a:t>
            </a:r>
            <a:endParaRPr lang="zh-CN" altLang="en-US" sz="28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03622" y="474365"/>
            <a:ext cx="10852237" cy="2865183"/>
          </a:xfrm>
        </p:spPr>
        <p:txBody>
          <a:bodyPr/>
          <a:lstStyle/>
          <a:p>
            <a:pPr>
              <a:buNone/>
            </a:pPr>
            <a:r>
              <a:rPr lang="en-US" altLang="zh-CN" sz="1800" b="1" dirty="0" smtClean="0"/>
              <a:t>3.</a:t>
            </a:r>
            <a:r>
              <a:rPr sz="1800" b="1" dirty="0" smtClean="0"/>
              <a:t>疫情爆发以来，</a:t>
            </a:r>
            <a:r>
              <a:rPr sz="1800" b="1" dirty="0" smtClean="0">
                <a:solidFill>
                  <a:srgbClr val="C00000"/>
                </a:solidFill>
              </a:rPr>
              <a:t>国家卫健委</a:t>
            </a:r>
            <a:r>
              <a:rPr sz="1800" b="1" dirty="0" smtClean="0"/>
              <a:t>要求疫情重点地区各级疾控机构要加强疫情监测，及时、准确、客观地发布疫情及防控工作信息，做到早发现、早报告、早诊断、早处置。这一要求有利于（　　）</a:t>
            </a:r>
            <a:br>
              <a:rPr sz="1800" b="1" dirty="0" smtClean="0"/>
            </a:br>
            <a:r>
              <a:rPr sz="1800" b="1" dirty="0" smtClean="0"/>
              <a:t>①提高政府工作效率，保障公民</a:t>
            </a:r>
            <a:r>
              <a:rPr sz="1800" b="1" dirty="0" smtClean="0">
                <a:solidFill>
                  <a:srgbClr val="C00000"/>
                </a:solidFill>
              </a:rPr>
              <a:t>基本政治权利</a:t>
            </a:r>
            <a:br>
              <a:rPr sz="1800" b="1" dirty="0" smtClean="0"/>
            </a:br>
            <a:r>
              <a:rPr sz="1800" b="1" dirty="0" smtClean="0"/>
              <a:t>②提高政府工作透明度，保障公民的知情权</a:t>
            </a:r>
            <a:br>
              <a:rPr sz="1800" b="1" dirty="0" smtClean="0"/>
            </a:br>
            <a:r>
              <a:rPr sz="1800" b="1" dirty="0" smtClean="0"/>
              <a:t>③公民监督政府工作，促进廉政建设</a:t>
            </a:r>
            <a:br>
              <a:rPr sz="1800" b="1" dirty="0" smtClean="0"/>
            </a:br>
            <a:r>
              <a:rPr sz="1800" b="1" dirty="0" smtClean="0"/>
              <a:t>④发挥政府的职能作用，提高政府威信。</a:t>
            </a:r>
            <a:endParaRPr sz="1800" b="1" dirty="0" smtClean="0"/>
          </a:p>
          <a:p>
            <a:pPr>
              <a:buNone/>
            </a:pPr>
            <a:r>
              <a:rPr lang="en-US" altLang="zh-CN" sz="1800" b="1" dirty="0" smtClean="0"/>
              <a:t>   A</a:t>
            </a:r>
            <a:r>
              <a:rPr sz="1800" b="1" dirty="0" smtClean="0"/>
              <a:t>．①③   </a:t>
            </a:r>
            <a:r>
              <a:rPr lang="en-US" altLang="zh-CN" sz="1800" b="1" dirty="0" smtClean="0"/>
              <a:t>B</a:t>
            </a:r>
            <a:r>
              <a:rPr sz="1800" b="1" dirty="0" smtClean="0"/>
              <a:t>．①④   </a:t>
            </a:r>
            <a:r>
              <a:rPr lang="en-US" altLang="zh-CN" sz="1800" b="1" dirty="0" smtClean="0"/>
              <a:t>C</a:t>
            </a:r>
            <a:r>
              <a:rPr sz="1800" b="1" dirty="0" smtClean="0"/>
              <a:t>．②③    </a:t>
            </a:r>
            <a:r>
              <a:rPr lang="en-US" altLang="zh-CN" sz="1800" b="1" dirty="0" smtClean="0"/>
              <a:t>D</a:t>
            </a:r>
            <a:r>
              <a:rPr sz="1800" b="1" dirty="0" smtClean="0"/>
              <a:t>．②④</a:t>
            </a:r>
            <a:endParaRPr sz="1800" b="1" dirty="0" smtClean="0"/>
          </a:p>
          <a:p>
            <a:endParaRPr lang="zh-CN" altLang="en-US" sz="1800" b="1" dirty="0"/>
          </a:p>
        </p:txBody>
      </p:sp>
      <p:sp>
        <p:nvSpPr>
          <p:cNvPr id="4" name="TextBox 3"/>
          <p:cNvSpPr txBox="1"/>
          <p:nvPr/>
        </p:nvSpPr>
        <p:spPr>
          <a:xfrm>
            <a:off x="463826" y="3644348"/>
            <a:ext cx="11161495" cy="1200329"/>
          </a:xfrm>
          <a:prstGeom prst="rect">
            <a:avLst/>
          </a:prstGeom>
          <a:noFill/>
        </p:spPr>
        <p:txBody>
          <a:bodyPr wrap="square" rtlCol="0">
            <a:spAutoFit/>
          </a:bodyPr>
          <a:lstStyle/>
          <a:p>
            <a:r>
              <a:rPr lang="zh-CN" altLang="en-US" sz="2400" dirty="0" smtClean="0">
                <a:solidFill>
                  <a:srgbClr val="C00000"/>
                </a:solidFill>
              </a:rPr>
              <a:t>材料中的卫健委是属于政府部门，材料中的做法有利于发挥政府的职能作用，提高政府工作透明度，保障公民的知情权，②④适合题意；公民基本政治权利是选举权和被选举权，①是错误的</a:t>
            </a:r>
            <a:endParaRPr lang="zh-CN" altLang="en-US" sz="2400" dirty="0">
              <a:solidFill>
                <a:srgbClr val="C00000"/>
              </a:solidFill>
            </a:endParaRPr>
          </a:p>
        </p:txBody>
      </p:sp>
      <p:sp>
        <p:nvSpPr>
          <p:cNvPr id="5" name="TextBox 4"/>
          <p:cNvSpPr txBox="1"/>
          <p:nvPr/>
        </p:nvSpPr>
        <p:spPr>
          <a:xfrm>
            <a:off x="10614991" y="834887"/>
            <a:ext cx="407484" cy="461665"/>
          </a:xfrm>
          <a:prstGeom prst="rect">
            <a:avLst/>
          </a:prstGeom>
          <a:noFill/>
        </p:spPr>
        <p:txBody>
          <a:bodyPr wrap="none" rtlCol="0">
            <a:spAutoFit/>
          </a:bodyPr>
          <a:lstStyle/>
          <a:p>
            <a:r>
              <a:rPr lang="en-US" altLang="zh-CN" sz="2400" dirty="0" smtClean="0">
                <a:solidFill>
                  <a:srgbClr val="C00000"/>
                </a:solidFill>
              </a:rPr>
              <a:t>D</a:t>
            </a:r>
            <a:endParaRPr lang="zh-CN" altLang="en-US" sz="2400"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32561" y="408104"/>
            <a:ext cx="10852237" cy="3010957"/>
          </a:xfrm>
        </p:spPr>
        <p:txBody>
          <a:bodyPr/>
          <a:lstStyle/>
          <a:p>
            <a:pPr>
              <a:buNone/>
            </a:pPr>
            <a:r>
              <a:rPr lang="en-US" sz="1800" b="1" dirty="0" smtClean="0"/>
              <a:t>4.</a:t>
            </a:r>
            <a:r>
              <a:rPr sz="1800" b="1" dirty="0" smtClean="0"/>
              <a:t>为了控制，我国政府依法强制要求疫区人员如实填写相关行程信息。政府的做法（　　）</a:t>
            </a:r>
            <a:endParaRPr sz="1800" b="1" dirty="0" smtClean="0"/>
          </a:p>
          <a:p>
            <a:pPr>
              <a:buNone/>
            </a:pPr>
            <a:r>
              <a:rPr lang="en-US" altLang="zh-CN" sz="1800" b="1" dirty="0" smtClean="0"/>
              <a:t> A</a:t>
            </a:r>
            <a:r>
              <a:rPr sz="1800" b="1" dirty="0" smtClean="0"/>
              <a:t>．是错误的，因为政府的行为侵犯了公民的隐私权</a:t>
            </a:r>
            <a:endParaRPr lang="en-US" sz="1800" b="1" dirty="0" smtClean="0"/>
          </a:p>
          <a:p>
            <a:pPr>
              <a:buNone/>
            </a:pPr>
            <a:r>
              <a:rPr lang="en-US" altLang="zh-CN" sz="1800" b="1" dirty="0" smtClean="0"/>
              <a:t>B</a:t>
            </a:r>
            <a:r>
              <a:rPr sz="1800" b="1" dirty="0" smtClean="0"/>
              <a:t>．是错误的，因为公民的个人信息都属于隐私</a:t>
            </a:r>
            <a:endParaRPr lang="en-US" sz="1800" b="1" dirty="0" smtClean="0"/>
          </a:p>
          <a:p>
            <a:pPr>
              <a:buNone/>
            </a:pPr>
            <a:r>
              <a:rPr lang="en-US" altLang="zh-CN" sz="1800" b="1" dirty="0" smtClean="0"/>
              <a:t>C</a:t>
            </a:r>
            <a:r>
              <a:rPr sz="1800" b="1" dirty="0" smtClean="0"/>
              <a:t>．是正确的，因为政府是在维护社会公共利益</a:t>
            </a:r>
            <a:endParaRPr lang="en-US" sz="1800" b="1" dirty="0" smtClean="0"/>
          </a:p>
          <a:p>
            <a:pPr>
              <a:buNone/>
            </a:pPr>
            <a:r>
              <a:rPr lang="en-US" altLang="zh-CN" sz="1800" b="1" dirty="0" smtClean="0"/>
              <a:t>D</a:t>
            </a:r>
            <a:r>
              <a:rPr sz="1800" b="1" dirty="0" smtClean="0"/>
              <a:t>．是正确的，因为政府有权掌握每个人的所有信息</a:t>
            </a:r>
            <a:endParaRPr sz="1800" b="1" dirty="0" smtClean="0"/>
          </a:p>
          <a:p>
            <a:endParaRPr lang="zh-CN" altLang="en-US" sz="1800" b="1" dirty="0"/>
          </a:p>
        </p:txBody>
      </p:sp>
      <p:sp>
        <p:nvSpPr>
          <p:cNvPr id="4" name="TextBox 3"/>
          <p:cNvSpPr txBox="1"/>
          <p:nvPr/>
        </p:nvSpPr>
        <p:spPr>
          <a:xfrm>
            <a:off x="357809" y="3352800"/>
            <a:ext cx="11258809" cy="646331"/>
          </a:xfrm>
          <a:prstGeom prst="rect">
            <a:avLst/>
          </a:prstGeom>
          <a:noFill/>
        </p:spPr>
        <p:txBody>
          <a:bodyPr wrap="square" rtlCol="0">
            <a:spAutoFit/>
          </a:bodyPr>
          <a:lstStyle/>
          <a:p>
            <a:r>
              <a:rPr lang="zh-CN" altLang="en-US" dirty="0" smtClean="0"/>
              <a:t>身边的公共利益包括：公共场所、公共设施、公共服务（公共卫生事业、公共教育）、社会福利、社会救助、公共安全保障</a:t>
            </a:r>
            <a:endParaRPr lang="zh-CN" altLang="en-US" dirty="0"/>
          </a:p>
        </p:txBody>
      </p:sp>
      <p:sp>
        <p:nvSpPr>
          <p:cNvPr id="5" name="TextBox 4"/>
          <p:cNvSpPr txBox="1"/>
          <p:nvPr/>
        </p:nvSpPr>
        <p:spPr>
          <a:xfrm>
            <a:off x="357809" y="4214191"/>
            <a:ext cx="11463130" cy="1200329"/>
          </a:xfrm>
          <a:prstGeom prst="rect">
            <a:avLst/>
          </a:prstGeom>
          <a:noFill/>
        </p:spPr>
        <p:txBody>
          <a:bodyPr wrap="square" rtlCol="0">
            <a:spAutoFit/>
          </a:bodyPr>
          <a:lstStyle/>
          <a:p>
            <a:r>
              <a:rPr lang="zh-CN" altLang="en-US" sz="2400" dirty="0" smtClean="0">
                <a:solidFill>
                  <a:srgbClr val="C00000"/>
                </a:solidFill>
              </a:rPr>
              <a:t>我国政府依法强制要求从疫区进入我国境内的人员如实填写相关信息。政府的做法是正确的，因为政府是在维护社会公共利益，所以</a:t>
            </a:r>
            <a:r>
              <a:rPr lang="en-US" altLang="zh-CN" sz="2400" dirty="0" smtClean="0">
                <a:solidFill>
                  <a:srgbClr val="C00000"/>
                </a:solidFill>
              </a:rPr>
              <a:t>C</a:t>
            </a:r>
            <a:r>
              <a:rPr lang="zh-CN" altLang="en-US" sz="2400" dirty="0" smtClean="0">
                <a:solidFill>
                  <a:srgbClr val="C00000"/>
                </a:solidFill>
              </a:rPr>
              <a:t>是正确的选项；</a:t>
            </a:r>
            <a:r>
              <a:rPr lang="en-US" altLang="zh-CN" sz="2400" dirty="0" smtClean="0">
                <a:solidFill>
                  <a:srgbClr val="C00000"/>
                </a:solidFill>
              </a:rPr>
              <a:t>AB</a:t>
            </a:r>
            <a:r>
              <a:rPr lang="zh-CN" altLang="en-US" sz="2400" dirty="0" smtClean="0">
                <a:solidFill>
                  <a:srgbClr val="C00000"/>
                </a:solidFill>
              </a:rPr>
              <a:t>本身判断错误；</a:t>
            </a:r>
            <a:r>
              <a:rPr lang="en-US" altLang="zh-CN" sz="2400" dirty="0" smtClean="0">
                <a:solidFill>
                  <a:srgbClr val="C00000"/>
                </a:solidFill>
              </a:rPr>
              <a:t>D</a:t>
            </a:r>
            <a:r>
              <a:rPr lang="zh-CN" altLang="en-US" sz="2400" dirty="0" smtClean="0">
                <a:solidFill>
                  <a:srgbClr val="C00000"/>
                </a:solidFill>
              </a:rPr>
              <a:t>选项政府无权掌握每个人的所有信息，所以排除</a:t>
            </a:r>
            <a:r>
              <a:rPr lang="en-US" altLang="zh-CN" sz="2400" dirty="0" smtClean="0">
                <a:solidFill>
                  <a:srgbClr val="C00000"/>
                </a:solidFill>
              </a:rPr>
              <a:t>ABD</a:t>
            </a:r>
            <a:r>
              <a:rPr lang="zh-CN" altLang="en-US" sz="2400" dirty="0" smtClean="0">
                <a:solidFill>
                  <a:srgbClr val="C00000"/>
                </a:solidFill>
              </a:rPr>
              <a:t>。</a:t>
            </a:r>
            <a:endParaRPr lang="zh-CN" altLang="en-US" sz="2400" dirty="0">
              <a:solidFill>
                <a:srgbClr val="C00000"/>
              </a:solidFill>
            </a:endParaRPr>
          </a:p>
        </p:txBody>
      </p:sp>
      <p:sp>
        <p:nvSpPr>
          <p:cNvPr id="6" name="TextBox 5"/>
          <p:cNvSpPr txBox="1"/>
          <p:nvPr/>
        </p:nvSpPr>
        <p:spPr>
          <a:xfrm>
            <a:off x="9528313" y="357808"/>
            <a:ext cx="444352" cy="523220"/>
          </a:xfrm>
          <a:prstGeom prst="rect">
            <a:avLst/>
          </a:prstGeom>
          <a:noFill/>
        </p:spPr>
        <p:txBody>
          <a:bodyPr wrap="none" rtlCol="0">
            <a:spAutoFit/>
          </a:bodyPr>
          <a:lstStyle/>
          <a:p>
            <a:r>
              <a:rPr lang="en-US" altLang="zh-CN" sz="2800" b="1" dirty="0" smtClean="0">
                <a:solidFill>
                  <a:srgbClr val="C00000"/>
                </a:solidFill>
              </a:rPr>
              <a:t>C</a:t>
            </a:r>
            <a:endParaRPr lang="zh-CN" altLang="en-US" sz="28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76693" y="440746"/>
            <a:ext cx="10852150" cy="1598930"/>
          </a:xfrm>
        </p:spPr>
        <p:txBody>
          <a:bodyPr/>
          <a:lstStyle/>
          <a:p>
            <a:r>
              <a:rPr lang="zh-CN" altLang="en-US" sz="2800" b="1" dirty="0">
                <a:gradFill>
                  <a:gsLst>
                    <a:gs pos="0">
                      <a:srgbClr val="012D86"/>
                    </a:gs>
                    <a:gs pos="100000">
                      <a:srgbClr val="0E2557"/>
                    </a:gs>
                  </a:gsLst>
                  <a:lin scaled="0"/>
                </a:gradFill>
              </a:rPr>
              <a:t>“是什么</a:t>
            </a:r>
            <a:r>
              <a:rPr lang="zh-CN" altLang="en-US" sz="2800" dirty="0">
                <a:gradFill>
                  <a:gsLst>
                    <a:gs pos="0">
                      <a:srgbClr val="012D86"/>
                    </a:gs>
                    <a:gs pos="100000">
                      <a:srgbClr val="0E2557"/>
                    </a:gs>
                  </a:gsLst>
                  <a:lin scaled="0"/>
                </a:gradFill>
              </a:rPr>
              <a:t>”</a:t>
            </a:r>
            <a:endParaRPr lang="zh-CN" altLang="en-US" sz="2800" dirty="0">
              <a:gradFill>
                <a:gsLst>
                  <a:gs pos="0">
                    <a:srgbClr val="012D86"/>
                  </a:gs>
                  <a:gs pos="100000">
                    <a:srgbClr val="0E2557"/>
                  </a:gs>
                </a:gsLst>
                <a:lin scaled="0"/>
              </a:gradFill>
            </a:endParaRPr>
          </a:p>
          <a:p>
            <a:r>
              <a:rPr lang="zh-CN" altLang="en-US" sz="2000" b="1" dirty="0">
                <a:solidFill>
                  <a:srgbClr val="C00000"/>
                </a:solidFill>
                <a:latin typeface="楷体" panose="02010609060101010101" charset="-122"/>
                <a:ea typeface="楷体" panose="02010609060101010101" charset="-122"/>
                <a:cs typeface="楷体" panose="02010609060101010101" charset="-122"/>
              </a:rPr>
              <a:t>1．新型冠状病毒来源于华南海鲜市场销售的野生动物给我们什么启示？</a:t>
            </a:r>
            <a:endParaRPr lang="zh-CN" altLang="en-US" sz="2000" b="1" dirty="0">
              <a:solidFill>
                <a:srgbClr val="C00000"/>
              </a:solidFill>
              <a:latin typeface="楷体" panose="02010609060101010101" charset="-122"/>
              <a:ea typeface="楷体" panose="02010609060101010101" charset="-122"/>
              <a:cs typeface="楷体" panose="02010609060101010101" charset="-122"/>
            </a:endParaRPr>
          </a:p>
          <a:p>
            <a:pPr marL="0" indent="0">
              <a:buNone/>
            </a:pPr>
            <a:r>
              <a:rPr lang="zh-CN" altLang="en-US" sz="2000" dirty="0">
                <a:latin typeface="楷体" panose="02010609060101010101" charset="-122"/>
                <a:ea typeface="楷体" panose="02010609060101010101" charset="-122"/>
                <a:cs typeface="楷体" panose="02010609060101010101" charset="-122"/>
              </a:rPr>
              <a:t> </a:t>
            </a:r>
            <a:endParaRPr lang="zh-CN" altLang="en-US" sz="2000" dirty="0">
              <a:latin typeface="楷体" panose="02010609060101010101" charset="-122"/>
              <a:ea typeface="楷体" panose="02010609060101010101" charset="-122"/>
              <a:cs typeface="楷体" panose="02010609060101010101" charset="-122"/>
            </a:endParaRPr>
          </a:p>
        </p:txBody>
      </p:sp>
      <p:sp>
        <p:nvSpPr>
          <p:cNvPr id="4" name="文本框 3"/>
          <p:cNvSpPr txBox="1"/>
          <p:nvPr/>
        </p:nvSpPr>
        <p:spPr>
          <a:xfrm>
            <a:off x="765037" y="1571404"/>
            <a:ext cx="8010525" cy="1198880"/>
          </a:xfrm>
          <a:prstGeom prst="rect">
            <a:avLst/>
          </a:prstGeom>
          <a:noFill/>
        </p:spPr>
        <p:txBody>
          <a:bodyPr wrap="square" rtlCol="0">
            <a:spAutoFit/>
          </a:bodyPr>
          <a:lstStyle/>
          <a:p>
            <a:pPr marL="0" indent="0" algn="l">
              <a:buNone/>
            </a:pPr>
            <a:r>
              <a:rPr lang="zh-CN" altLang="en-US" b="1" dirty="0">
                <a:latin typeface="楷体" panose="02010609060101010101" charset="-122"/>
                <a:ea typeface="楷体" panose="02010609060101010101" charset="-122"/>
                <a:cs typeface="楷体" panose="02010609060101010101" charset="-122"/>
                <a:sym typeface="+mn-ea"/>
              </a:rPr>
              <a:t>（1）部分公民猎捕、出售、食用野生动物，肆意凌驾于</a:t>
            </a:r>
            <a:r>
              <a:rPr lang="zh-CN" altLang="en-US" b="1" dirty="0">
                <a:solidFill>
                  <a:srgbClr val="C00000"/>
                </a:solidFill>
                <a:latin typeface="楷体" panose="02010609060101010101" charset="-122"/>
                <a:ea typeface="楷体" panose="02010609060101010101" charset="-122"/>
                <a:cs typeface="楷体" panose="02010609060101010101" charset="-122"/>
                <a:sym typeface="+mn-ea"/>
              </a:rPr>
              <a:t>自然</a:t>
            </a:r>
            <a:r>
              <a:rPr lang="zh-CN" altLang="en-US" b="1" dirty="0">
                <a:latin typeface="楷体" panose="02010609060101010101" charset="-122"/>
                <a:ea typeface="楷体" panose="02010609060101010101" charset="-122"/>
                <a:cs typeface="楷体" panose="02010609060101010101" charset="-122"/>
                <a:sym typeface="+mn-ea"/>
              </a:rPr>
              <a:t>之上</a:t>
            </a:r>
            <a:r>
              <a:rPr lang="zh-CN" altLang="en-US" b="1" dirty="0" smtClean="0">
                <a:latin typeface="楷体" panose="02010609060101010101" charset="-122"/>
                <a:ea typeface="楷体" panose="02010609060101010101" charset="-122"/>
                <a:cs typeface="楷体" panose="02010609060101010101" charset="-122"/>
                <a:sym typeface="+mn-ea"/>
              </a:rPr>
              <a:t>。</a:t>
            </a:r>
            <a:endParaRPr lang="en-US" altLang="zh-CN" b="1" dirty="0" smtClean="0">
              <a:latin typeface="楷体" panose="02010609060101010101" charset="-122"/>
              <a:ea typeface="楷体" panose="02010609060101010101" charset="-122"/>
              <a:cs typeface="楷体" panose="02010609060101010101" charset="-122"/>
              <a:sym typeface="+mn-ea"/>
            </a:endParaRPr>
          </a:p>
          <a:p>
            <a:pPr marL="0" indent="0" algn="l">
              <a:buNone/>
            </a:pPr>
            <a:r>
              <a:rPr lang="zh-CN" altLang="en-US" b="1" dirty="0" smtClean="0">
                <a:latin typeface="楷体" panose="02010609060101010101" charset="-122"/>
                <a:ea typeface="楷体" panose="02010609060101010101" charset="-122"/>
                <a:cs typeface="楷体" panose="02010609060101010101" charset="-122"/>
                <a:sym typeface="+mn-ea"/>
              </a:rPr>
              <a:t>（2</a:t>
            </a:r>
            <a:r>
              <a:rPr lang="zh-CN" altLang="en-US" b="1" dirty="0">
                <a:latin typeface="楷体" panose="02010609060101010101" charset="-122"/>
                <a:ea typeface="楷体" panose="02010609060101010101" charset="-122"/>
                <a:cs typeface="楷体" panose="02010609060101010101" charset="-122"/>
                <a:sym typeface="+mn-ea"/>
              </a:rPr>
              <a:t>）部分公民对</a:t>
            </a:r>
            <a:r>
              <a:rPr lang="zh-CN" altLang="en-US" b="1" dirty="0">
                <a:solidFill>
                  <a:srgbClr val="C00000"/>
                </a:solidFill>
                <a:latin typeface="楷体" panose="02010609060101010101" charset="-122"/>
                <a:ea typeface="楷体" panose="02010609060101010101" charset="-122"/>
                <a:cs typeface="楷体" panose="02010609060101010101" charset="-122"/>
                <a:sym typeface="+mn-ea"/>
              </a:rPr>
              <a:t>生命没有敬畏</a:t>
            </a:r>
            <a:r>
              <a:rPr lang="zh-CN" altLang="en-US" b="1" dirty="0">
                <a:latin typeface="楷体" panose="02010609060101010101" charset="-122"/>
                <a:ea typeface="楷体" panose="02010609060101010101" charset="-122"/>
                <a:cs typeface="楷体" panose="02010609060101010101" charset="-122"/>
                <a:sym typeface="+mn-ea"/>
              </a:rPr>
              <a:t>之心，没有</a:t>
            </a:r>
            <a:r>
              <a:rPr lang="zh-CN" altLang="en-US" b="1" dirty="0">
                <a:solidFill>
                  <a:srgbClr val="C00000"/>
                </a:solidFill>
                <a:latin typeface="楷体" panose="02010609060101010101" charset="-122"/>
                <a:ea typeface="楷体" panose="02010609060101010101" charset="-122"/>
                <a:cs typeface="楷体" panose="02010609060101010101" charset="-122"/>
                <a:sym typeface="+mn-ea"/>
              </a:rPr>
              <a:t>珍视</a:t>
            </a:r>
            <a:r>
              <a:rPr lang="zh-CN" altLang="en-US" b="1" dirty="0">
                <a:latin typeface="楷体" panose="02010609060101010101" charset="-122"/>
                <a:ea typeface="楷体" panose="02010609060101010101" charset="-122"/>
                <a:cs typeface="楷体" panose="02010609060101010101" charset="-122"/>
                <a:sym typeface="+mn-ea"/>
              </a:rPr>
              <a:t>生命</a:t>
            </a:r>
            <a:r>
              <a:rPr lang="zh-CN" altLang="en-US" b="1" dirty="0" smtClean="0">
                <a:latin typeface="楷体" panose="02010609060101010101" charset="-122"/>
                <a:ea typeface="楷体" panose="02010609060101010101" charset="-122"/>
                <a:cs typeface="楷体" panose="02010609060101010101" charset="-122"/>
                <a:sym typeface="+mn-ea"/>
              </a:rPr>
              <a:t>。</a:t>
            </a:r>
            <a:endParaRPr lang="en-US" altLang="zh-CN" b="1" dirty="0" smtClean="0">
              <a:latin typeface="楷体" panose="02010609060101010101" charset="-122"/>
              <a:ea typeface="楷体" panose="02010609060101010101" charset="-122"/>
              <a:cs typeface="楷体" panose="02010609060101010101" charset="-122"/>
              <a:sym typeface="+mn-ea"/>
            </a:endParaRPr>
          </a:p>
          <a:p>
            <a:pPr marL="0" indent="0" algn="l">
              <a:buNone/>
            </a:pPr>
            <a:r>
              <a:rPr lang="zh-CN" altLang="en-US" b="1" dirty="0" smtClean="0">
                <a:latin typeface="楷体" panose="02010609060101010101" charset="-122"/>
                <a:ea typeface="楷体" panose="02010609060101010101" charset="-122"/>
                <a:cs typeface="楷体" panose="02010609060101010101" charset="-122"/>
                <a:sym typeface="+mn-ea"/>
              </a:rPr>
              <a:t>（</a:t>
            </a:r>
            <a:r>
              <a:rPr lang="zh-CN" altLang="en-US" b="1" dirty="0">
                <a:latin typeface="楷体" panose="02010609060101010101" charset="-122"/>
                <a:ea typeface="楷体" panose="02010609060101010101" charset="-122"/>
                <a:cs typeface="楷体" panose="02010609060101010101" charset="-122"/>
                <a:sym typeface="+mn-ea"/>
              </a:rPr>
              <a:t>3）部分公民对自然只是</a:t>
            </a:r>
            <a:r>
              <a:rPr lang="zh-CN" altLang="en-US" b="1" dirty="0">
                <a:solidFill>
                  <a:srgbClr val="C00000"/>
                </a:solidFill>
                <a:latin typeface="楷体" panose="02010609060101010101" charset="-122"/>
                <a:ea typeface="楷体" panose="02010609060101010101" charset="-122"/>
                <a:cs typeface="楷体" panose="02010609060101010101" charset="-122"/>
                <a:sym typeface="+mn-ea"/>
              </a:rPr>
              <a:t>一味地索取</a:t>
            </a:r>
            <a:r>
              <a:rPr lang="zh-CN" altLang="en-US" b="1" dirty="0">
                <a:latin typeface="楷体" panose="02010609060101010101" charset="-122"/>
                <a:ea typeface="楷体" panose="02010609060101010101" charset="-122"/>
                <a:cs typeface="楷体" panose="02010609060101010101" charset="-122"/>
                <a:sym typeface="+mn-ea"/>
              </a:rPr>
              <a:t>，危及人类受到自然的惩罚。</a:t>
            </a:r>
            <a:endParaRPr lang="zh-CN" altLang="en-US" b="1" dirty="0">
              <a:latin typeface="楷体" panose="02010609060101010101" charset="-122"/>
              <a:ea typeface="楷体" panose="02010609060101010101" charset="-122"/>
              <a:cs typeface="楷体" panose="02010609060101010101" charset="-122"/>
            </a:endParaRPr>
          </a:p>
          <a:p>
            <a:pPr marL="0" indent="0" algn="l">
              <a:buNone/>
            </a:pPr>
            <a:endParaRPr lang="zh-CN" altLang="en-US" b="1" dirty="0"/>
          </a:p>
        </p:txBody>
      </p:sp>
      <p:sp>
        <p:nvSpPr>
          <p:cNvPr id="5" name="文本框 4"/>
          <p:cNvSpPr txBox="1"/>
          <p:nvPr/>
        </p:nvSpPr>
        <p:spPr>
          <a:xfrm>
            <a:off x="644470" y="3141345"/>
            <a:ext cx="8224520" cy="398780"/>
          </a:xfrm>
          <a:prstGeom prst="rect">
            <a:avLst/>
          </a:prstGeom>
          <a:noFill/>
        </p:spPr>
        <p:txBody>
          <a:bodyPr wrap="none" rtlCol="0">
            <a:spAutoFit/>
          </a:bodyPr>
          <a:lstStyle/>
          <a:p>
            <a:pPr algn="l"/>
            <a:r>
              <a:rPr lang="zh-CN" altLang="en-US" sz="2000" b="1" dirty="0">
                <a:solidFill>
                  <a:srgbClr val="C00000"/>
                </a:solidFill>
                <a:latin typeface="楷体" panose="02010609060101010101" charset="-122"/>
                <a:ea typeface="楷体" panose="02010609060101010101" charset="-122"/>
                <a:cs typeface="楷体" panose="02010609060101010101" charset="-122"/>
              </a:rPr>
              <a:t>2．你是如何理解“生命重于泰山，疫情就是命令，防控就是责任”的？</a:t>
            </a:r>
            <a:endParaRPr lang="zh-CN" altLang="en-US" sz="2000" b="1" dirty="0">
              <a:solidFill>
                <a:srgbClr val="C00000"/>
              </a:solidFill>
              <a:latin typeface="楷体" panose="02010609060101010101" charset="-122"/>
              <a:ea typeface="楷体" panose="02010609060101010101" charset="-122"/>
              <a:cs typeface="楷体" panose="02010609060101010101" charset="-122"/>
            </a:endParaRPr>
          </a:p>
        </p:txBody>
      </p:sp>
      <p:sp>
        <p:nvSpPr>
          <p:cNvPr id="6" name="文本框 5"/>
          <p:cNvSpPr txBox="1"/>
          <p:nvPr/>
        </p:nvSpPr>
        <p:spPr>
          <a:xfrm>
            <a:off x="844550" y="3625850"/>
            <a:ext cx="9833610" cy="1754326"/>
          </a:xfrm>
          <a:prstGeom prst="rect">
            <a:avLst/>
          </a:prstGeom>
          <a:noFill/>
        </p:spPr>
        <p:txBody>
          <a:bodyPr wrap="square" rtlCol="0">
            <a:spAutoFit/>
          </a:bodyPr>
          <a:lstStyle/>
          <a:p>
            <a:pPr algn="l"/>
            <a:r>
              <a:rPr lang="zh-CN" altLang="en-US" b="1" dirty="0">
                <a:latin typeface="楷体" panose="02010609060101010101" charset="-122"/>
                <a:ea typeface="楷体" panose="02010609060101010101" charset="-122"/>
                <a:cs typeface="楷体" panose="02010609060101010101" charset="-122"/>
              </a:rPr>
              <a:t>（1）生命是崇高的、神圣的。我们要尊重每一个生命 ，对生命要有敬畏的情怀</a:t>
            </a:r>
            <a:r>
              <a:rPr lang="zh-CN" altLang="en-US" b="1" dirty="0" smtClean="0">
                <a:latin typeface="楷体" panose="02010609060101010101" charset="-122"/>
                <a:ea typeface="楷体" panose="02010609060101010101" charset="-122"/>
                <a:cs typeface="楷体" panose="02010609060101010101" charset="-122"/>
              </a:rPr>
              <a:t>。</a:t>
            </a:r>
            <a:endParaRPr lang="en-US" altLang="zh-CN" b="1" dirty="0" smtClean="0">
              <a:latin typeface="楷体" panose="02010609060101010101" charset="-122"/>
              <a:ea typeface="楷体" panose="02010609060101010101" charset="-122"/>
              <a:cs typeface="楷体" panose="02010609060101010101" charset="-122"/>
            </a:endParaRPr>
          </a:p>
          <a:p>
            <a:pPr algn="l"/>
            <a:r>
              <a:rPr lang="zh-CN" altLang="en-US" b="1" dirty="0" smtClean="0">
                <a:latin typeface="楷体" panose="02010609060101010101" charset="-122"/>
                <a:ea typeface="楷体" panose="02010609060101010101" charset="-122"/>
                <a:cs typeface="楷体" panose="02010609060101010101" charset="-122"/>
              </a:rPr>
              <a:t>（</a:t>
            </a:r>
            <a:r>
              <a:rPr lang="zh-CN" altLang="en-US" b="1" dirty="0">
                <a:latin typeface="楷体" panose="02010609060101010101" charset="-122"/>
                <a:ea typeface="楷体" panose="02010609060101010101" charset="-122"/>
                <a:cs typeface="楷体" panose="02010609060101010101" charset="-122"/>
              </a:rPr>
              <a:t>2）生命是宝贵的，生命的价值高于一切。 </a:t>
            </a:r>
            <a:endParaRPr lang="en-US" altLang="zh-CN" b="1" dirty="0" smtClean="0">
              <a:latin typeface="楷体" panose="02010609060101010101" charset="-122"/>
              <a:ea typeface="楷体" panose="02010609060101010101" charset="-122"/>
              <a:cs typeface="楷体" panose="02010609060101010101" charset="-122"/>
            </a:endParaRPr>
          </a:p>
          <a:p>
            <a:pPr algn="l"/>
            <a:r>
              <a:rPr lang="zh-CN" altLang="en-US" b="1" dirty="0" smtClean="0">
                <a:latin typeface="楷体" panose="02010609060101010101" charset="-122"/>
                <a:ea typeface="楷体" panose="02010609060101010101" charset="-122"/>
                <a:cs typeface="楷体" panose="02010609060101010101" charset="-122"/>
              </a:rPr>
              <a:t>（</a:t>
            </a:r>
            <a:r>
              <a:rPr lang="zh-CN" altLang="en-US" b="1" dirty="0">
                <a:latin typeface="楷体" panose="02010609060101010101" charset="-122"/>
                <a:ea typeface="楷体" panose="02010609060101010101" charset="-122"/>
                <a:cs typeface="楷体" panose="02010609060101010101" charset="-122"/>
              </a:rPr>
              <a:t>3）生命至上，对生命要怀有敬畏之心，要珍视生命</a:t>
            </a:r>
            <a:r>
              <a:rPr lang="zh-CN" altLang="en-US" b="1" dirty="0" smtClean="0">
                <a:latin typeface="楷体" panose="02010609060101010101" charset="-122"/>
                <a:ea typeface="楷体" panose="02010609060101010101" charset="-122"/>
                <a:cs typeface="楷体" panose="02010609060101010101" charset="-122"/>
              </a:rPr>
              <a:t>。</a:t>
            </a:r>
            <a:endParaRPr lang="en-US" altLang="zh-CN" b="1" dirty="0" smtClean="0">
              <a:latin typeface="楷体" panose="02010609060101010101" charset="-122"/>
              <a:ea typeface="楷体" panose="02010609060101010101" charset="-122"/>
              <a:cs typeface="楷体" panose="02010609060101010101" charset="-122"/>
            </a:endParaRPr>
          </a:p>
          <a:p>
            <a:pPr algn="l"/>
            <a:r>
              <a:rPr lang="zh-CN" altLang="en-US" b="1" dirty="0" smtClean="0">
                <a:latin typeface="楷体" panose="02010609060101010101" charset="-122"/>
                <a:ea typeface="楷体" panose="02010609060101010101" charset="-122"/>
                <a:cs typeface="楷体" panose="02010609060101010101" charset="-122"/>
              </a:rPr>
              <a:t>（</a:t>
            </a:r>
            <a:r>
              <a:rPr lang="zh-CN" altLang="en-US" b="1" dirty="0">
                <a:latin typeface="楷体" panose="02010609060101010101" charset="-122"/>
                <a:ea typeface="楷体" panose="02010609060101010101" charset="-122"/>
                <a:cs typeface="楷体" panose="02010609060101010101" charset="-122"/>
              </a:rPr>
              <a:t>4）新型冠状病毒疫情危及广大人民群众的生命安全</a:t>
            </a:r>
            <a:r>
              <a:rPr lang="zh-CN" altLang="en-US" b="1" dirty="0" smtClean="0">
                <a:latin typeface="楷体" panose="02010609060101010101" charset="-122"/>
                <a:ea typeface="楷体" panose="02010609060101010101" charset="-122"/>
                <a:cs typeface="楷体" panose="02010609060101010101" charset="-122"/>
              </a:rPr>
              <a:t>。</a:t>
            </a:r>
            <a:endParaRPr lang="en-US" altLang="zh-CN" b="1" dirty="0" smtClean="0">
              <a:latin typeface="楷体" panose="02010609060101010101" charset="-122"/>
              <a:ea typeface="楷体" panose="02010609060101010101" charset="-122"/>
              <a:cs typeface="楷体" panose="02010609060101010101" charset="-122"/>
            </a:endParaRPr>
          </a:p>
          <a:p>
            <a:pPr algn="l"/>
            <a:r>
              <a:rPr lang="zh-CN" altLang="en-US" b="1" dirty="0" smtClean="0">
                <a:latin typeface="楷体" panose="02010609060101010101" charset="-122"/>
                <a:ea typeface="楷体" panose="02010609060101010101" charset="-122"/>
                <a:cs typeface="楷体" panose="02010609060101010101" charset="-122"/>
              </a:rPr>
              <a:t>（5</a:t>
            </a:r>
            <a:r>
              <a:rPr lang="zh-CN" altLang="en-US" b="1" dirty="0">
                <a:latin typeface="楷体" panose="02010609060101010101" charset="-122"/>
                <a:ea typeface="楷体" panose="02010609060101010101" charset="-122"/>
                <a:cs typeface="楷体" panose="02010609060101010101" charset="-122"/>
              </a:rPr>
              <a:t>）</a:t>
            </a:r>
            <a:r>
              <a:rPr lang="zh-CN" altLang="en-US" b="1" dirty="0">
                <a:solidFill>
                  <a:srgbClr val="C00000"/>
                </a:solidFill>
                <a:latin typeface="楷体" panose="02010609060101010101" charset="-122"/>
                <a:ea typeface="楷体" panose="02010609060101010101" charset="-122"/>
                <a:cs typeface="楷体" panose="02010609060101010101" charset="-122"/>
              </a:rPr>
              <a:t>党和政府</a:t>
            </a:r>
            <a:r>
              <a:rPr lang="zh-CN" altLang="en-US" b="1" dirty="0">
                <a:latin typeface="楷体" panose="02010609060101010101" charset="-122"/>
                <a:ea typeface="楷体" panose="02010609060101010101" charset="-122"/>
                <a:cs typeface="楷体" panose="02010609060101010101" charset="-122"/>
              </a:rPr>
              <a:t>坚持以人民为中心的发展思想，切实维护最广大人民的根本利益</a:t>
            </a:r>
            <a:r>
              <a:rPr lang="zh-CN" altLang="en-US" b="1" dirty="0" smtClean="0">
                <a:latin typeface="楷体" panose="02010609060101010101" charset="-122"/>
                <a:ea typeface="楷体" panose="02010609060101010101" charset="-122"/>
                <a:cs typeface="楷体" panose="02010609060101010101" charset="-122"/>
              </a:rPr>
              <a:t>。</a:t>
            </a:r>
            <a:endParaRPr lang="en-US" altLang="zh-CN" b="1" dirty="0" smtClean="0">
              <a:latin typeface="楷体" panose="02010609060101010101" charset="-122"/>
              <a:ea typeface="楷体" panose="02010609060101010101" charset="-122"/>
              <a:cs typeface="楷体" panose="02010609060101010101" charset="-122"/>
            </a:endParaRPr>
          </a:p>
          <a:p>
            <a:pPr algn="l"/>
            <a:r>
              <a:rPr lang="zh-CN" altLang="en-US" b="1" dirty="0" smtClean="0">
                <a:latin typeface="楷体" panose="02010609060101010101" charset="-122"/>
                <a:ea typeface="楷体" panose="02010609060101010101" charset="-122"/>
                <a:cs typeface="楷体" panose="02010609060101010101" charset="-122"/>
              </a:rPr>
              <a:t>（</a:t>
            </a:r>
            <a:r>
              <a:rPr lang="zh-CN" altLang="en-US" b="1" dirty="0">
                <a:latin typeface="楷体" panose="02010609060101010101" charset="-122"/>
                <a:ea typeface="楷体" panose="02010609060101010101" charset="-122"/>
                <a:cs typeface="楷体" panose="02010609060101010101" charset="-122"/>
              </a:rPr>
              <a:t>6）防控新型冠状病毒疫情是对生命负责任的态度，是我们的义不容辞的责任。</a:t>
            </a:r>
            <a:endParaRPr lang="zh-CN" altLang="en-US" b="1" dirty="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38577" y="394852"/>
            <a:ext cx="11402849" cy="3792835"/>
          </a:xfrm>
        </p:spPr>
        <p:txBody>
          <a:bodyPr/>
          <a:lstStyle/>
          <a:p>
            <a:pPr>
              <a:buNone/>
            </a:pPr>
            <a:r>
              <a:rPr lang="en-US" sz="2000" b="1" dirty="0" smtClean="0"/>
              <a:t>5.</a:t>
            </a:r>
            <a:r>
              <a:rPr sz="2000" b="1" dirty="0" smtClean="0"/>
              <a:t>新修订的</a:t>
            </a:r>
            <a:r>
              <a:rPr lang="en-US" altLang="zh-CN" sz="2000" b="1" dirty="0" smtClean="0"/>
              <a:t>«</a:t>
            </a:r>
            <a:r>
              <a:rPr sz="2000" b="1" dirty="0" smtClean="0"/>
              <a:t>中华人民共和国刑法修正案</a:t>
            </a:r>
            <a:r>
              <a:rPr lang="en-US" altLang="zh-CN" sz="2000" b="1" dirty="0" smtClean="0"/>
              <a:t>»</a:t>
            </a:r>
            <a:r>
              <a:rPr sz="2000" b="1" dirty="0" smtClean="0"/>
              <a:t>（九）规定：编造虚假的险情、</a:t>
            </a:r>
            <a:r>
              <a:rPr sz="2000" b="1" dirty="0" smtClean="0">
                <a:solidFill>
                  <a:srgbClr val="C00000"/>
                </a:solidFill>
              </a:rPr>
              <a:t>疫情</a:t>
            </a:r>
            <a:r>
              <a:rPr sz="2000" b="1" dirty="0" smtClean="0"/>
              <a:t>、灾情、警情，在信息网络或者其他媒体上传播，或者明知是上述虚假信息，故意在信息网络或者其他媒体上传播，严重扰乱社会秩序的，处</a:t>
            </a:r>
            <a:r>
              <a:rPr lang="en-US" altLang="zh-CN" sz="2000" b="1" dirty="0" smtClean="0"/>
              <a:t>3</a:t>
            </a:r>
            <a:r>
              <a:rPr sz="2000" b="1" dirty="0" smtClean="0"/>
              <a:t>年以下有期徒刑、拘役或者管制；造成严重后果的，处</a:t>
            </a:r>
            <a:r>
              <a:rPr lang="en-US" altLang="zh-CN" sz="2000" b="1" dirty="0" smtClean="0"/>
              <a:t>3</a:t>
            </a:r>
            <a:r>
              <a:rPr sz="2000" b="1" dirty="0" smtClean="0"/>
              <a:t>年以上</a:t>
            </a:r>
            <a:r>
              <a:rPr lang="en-US" altLang="zh-CN" sz="2000" b="1" dirty="0" smtClean="0"/>
              <a:t>7</a:t>
            </a:r>
            <a:r>
              <a:rPr sz="2000" b="1" dirty="0" smtClean="0"/>
              <a:t>年以下有期徒刑。这说明（</a:t>
            </a:r>
            <a:r>
              <a:rPr sz="2400" b="1" dirty="0" smtClean="0"/>
              <a:t>　　</a:t>
            </a:r>
            <a:r>
              <a:rPr sz="2000" b="1" dirty="0" smtClean="0"/>
              <a:t>）</a:t>
            </a:r>
            <a:endParaRPr sz="2000" b="1" dirty="0" smtClean="0"/>
          </a:p>
          <a:p>
            <a:pPr>
              <a:buNone/>
            </a:pPr>
            <a:r>
              <a:rPr lang="en-US" altLang="zh-CN" sz="2000" b="1" dirty="0" smtClean="0"/>
              <a:t> A</a:t>
            </a:r>
            <a:r>
              <a:rPr sz="2000" b="1" dirty="0" smtClean="0"/>
              <a:t>．言论自由是无限制的绝对自由</a:t>
            </a:r>
            <a:endParaRPr lang="en-US" sz="2000" b="1" dirty="0" smtClean="0"/>
          </a:p>
          <a:p>
            <a:pPr>
              <a:buNone/>
            </a:pPr>
            <a:r>
              <a:rPr lang="en-US" altLang="zh-CN" sz="2000" b="1" dirty="0" smtClean="0"/>
              <a:t> B</a:t>
            </a:r>
            <a:r>
              <a:rPr sz="2000" b="1" dirty="0" smtClean="0"/>
              <a:t>．法律是对权利的限制和约束</a:t>
            </a:r>
            <a:endParaRPr lang="en-US" sz="2000" b="1" dirty="0" smtClean="0"/>
          </a:p>
          <a:p>
            <a:pPr>
              <a:buNone/>
            </a:pPr>
            <a:r>
              <a:rPr lang="en-US" altLang="zh-CN" sz="2000" b="1" dirty="0" smtClean="0"/>
              <a:t> C</a:t>
            </a:r>
            <a:r>
              <a:rPr sz="2000" b="1" dirty="0" smtClean="0"/>
              <a:t>．公民要在法律允许的范围内行使权利</a:t>
            </a:r>
            <a:endParaRPr lang="en-US" sz="2000" b="1" dirty="0" smtClean="0"/>
          </a:p>
          <a:p>
            <a:pPr>
              <a:buNone/>
            </a:pPr>
            <a:r>
              <a:rPr lang="en-US" altLang="zh-CN" sz="2000" b="1" dirty="0" smtClean="0"/>
              <a:t> D</a:t>
            </a:r>
            <a:r>
              <a:rPr sz="2000" b="1" dirty="0" smtClean="0"/>
              <a:t>．滥用言论自由要受到刑事处罚</a:t>
            </a:r>
            <a:endParaRPr sz="2000" b="1" dirty="0" smtClean="0"/>
          </a:p>
          <a:p>
            <a:endParaRPr lang="zh-CN" altLang="en-US" sz="2000" b="1" dirty="0"/>
          </a:p>
        </p:txBody>
      </p:sp>
      <p:sp>
        <p:nvSpPr>
          <p:cNvPr id="4" name="TextBox 3"/>
          <p:cNvSpPr txBox="1"/>
          <p:nvPr/>
        </p:nvSpPr>
        <p:spPr>
          <a:xfrm>
            <a:off x="4876800" y="1577008"/>
            <a:ext cx="444352" cy="523220"/>
          </a:xfrm>
          <a:prstGeom prst="rect">
            <a:avLst/>
          </a:prstGeom>
          <a:noFill/>
        </p:spPr>
        <p:txBody>
          <a:bodyPr wrap="none" rtlCol="0">
            <a:spAutoFit/>
          </a:bodyPr>
          <a:lstStyle/>
          <a:p>
            <a:r>
              <a:rPr lang="en-US" altLang="zh-CN" sz="2800" b="1" dirty="0" smtClean="0">
                <a:solidFill>
                  <a:srgbClr val="C00000"/>
                </a:solidFill>
              </a:rPr>
              <a:t>C</a:t>
            </a:r>
            <a:endParaRPr lang="zh-CN" altLang="en-US" sz="28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64339" y="200349"/>
            <a:ext cx="10852237" cy="5041355"/>
          </a:xfrm>
        </p:spPr>
        <p:txBody>
          <a:bodyPr/>
          <a:lstStyle/>
          <a:p>
            <a:pPr>
              <a:buNone/>
            </a:pPr>
            <a:r>
              <a:rPr altLang="en-US" sz="2800" b="1" dirty="0" smtClean="0">
                <a:solidFill>
                  <a:srgbClr val="0070C0"/>
                </a:solidFill>
              </a:rPr>
              <a:t>”</a:t>
            </a:r>
            <a:r>
              <a:rPr lang="zh-CN" altLang="en-US" sz="2800" b="1" dirty="0" smtClean="0">
                <a:solidFill>
                  <a:srgbClr val="0070C0"/>
                </a:solidFill>
              </a:rPr>
              <a:t>为什么</a:t>
            </a:r>
            <a:r>
              <a:rPr altLang="en-US" sz="2800" b="1" dirty="0" smtClean="0">
                <a:solidFill>
                  <a:srgbClr val="0070C0"/>
                </a:solidFill>
              </a:rPr>
              <a:t>”</a:t>
            </a:r>
            <a:endParaRPr lang="zh-CN" altLang="en-US" sz="2800" b="1" dirty="0">
              <a:solidFill>
                <a:srgbClr val="0070C0"/>
              </a:solidFill>
            </a:endParaRPr>
          </a:p>
          <a:p>
            <a:r>
              <a:rPr lang="zh-CN" altLang="en-US" b="1" dirty="0">
                <a:solidFill>
                  <a:srgbClr val="C00000"/>
                </a:solidFill>
              </a:rPr>
              <a:t>1．“食用野生动物”有哪些不良影响？</a:t>
            </a:r>
            <a:endParaRPr lang="zh-CN" altLang="en-US" b="1" dirty="0">
              <a:solidFill>
                <a:srgbClr val="C00000"/>
              </a:solidFill>
            </a:endParaRPr>
          </a:p>
          <a:p>
            <a:pPr marL="0" indent="0">
              <a:buNone/>
            </a:pPr>
            <a:r>
              <a:rPr lang="zh-CN" altLang="en-US" dirty="0"/>
              <a:t> </a:t>
            </a:r>
            <a:endParaRPr lang="zh-CN" altLang="en-US" dirty="0"/>
          </a:p>
        </p:txBody>
      </p:sp>
      <p:sp>
        <p:nvSpPr>
          <p:cNvPr id="4" name="文本框 3"/>
          <p:cNvSpPr txBox="1"/>
          <p:nvPr/>
        </p:nvSpPr>
        <p:spPr>
          <a:xfrm>
            <a:off x="795572" y="1213182"/>
            <a:ext cx="10864850" cy="922020"/>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（1）侵犯广大人民群众的</a:t>
            </a:r>
            <a:r>
              <a:rPr lang="zh-CN" altLang="en-US" dirty="0">
                <a:solidFill>
                  <a:srgbClr val="C00000"/>
                </a:solidFill>
                <a:latin typeface="楷体" panose="02010609060101010101" charset="-122"/>
                <a:ea typeface="楷体" panose="02010609060101010101" charset="-122"/>
                <a:cs typeface="楷体" panose="02010609060101010101" charset="-122"/>
              </a:rPr>
              <a:t>生命安全</a:t>
            </a:r>
            <a:r>
              <a:rPr lang="zh-CN" altLang="en-US" dirty="0">
                <a:latin typeface="楷体" panose="02010609060101010101" charset="-122"/>
                <a:ea typeface="楷体" panose="02010609060101010101" charset="-122"/>
                <a:cs typeface="楷体" panose="02010609060101010101" charset="-122"/>
              </a:rPr>
              <a:t>，给他们带来了沉重的痛苦。（2）违背了</a:t>
            </a:r>
            <a:r>
              <a:rPr lang="zh-CN" altLang="en-US" dirty="0">
                <a:solidFill>
                  <a:srgbClr val="C00000"/>
                </a:solidFill>
                <a:latin typeface="楷体" panose="02010609060101010101" charset="-122"/>
                <a:ea typeface="楷体" panose="02010609060101010101" charset="-122"/>
                <a:cs typeface="楷体" panose="02010609060101010101" charset="-122"/>
              </a:rPr>
              <a:t>社会公德</a:t>
            </a:r>
            <a:r>
              <a:rPr lang="zh-CN" altLang="en-US" dirty="0">
                <a:latin typeface="楷体" panose="02010609060101010101" charset="-122"/>
                <a:ea typeface="楷体" panose="02010609060101010101" charset="-122"/>
                <a:cs typeface="楷体" panose="02010609060101010101" charset="-122"/>
              </a:rPr>
              <a:t>，危害了公共安全，不利于社会的和谐稳定。（3）对生命没有敬畏之心，没有</a:t>
            </a:r>
            <a:r>
              <a:rPr lang="zh-CN" altLang="en-US" dirty="0">
                <a:solidFill>
                  <a:srgbClr val="C00000"/>
                </a:solidFill>
                <a:latin typeface="楷体" panose="02010609060101010101" charset="-122"/>
                <a:ea typeface="楷体" panose="02010609060101010101" charset="-122"/>
                <a:cs typeface="楷体" panose="02010609060101010101" charset="-122"/>
              </a:rPr>
              <a:t>珍视生命</a:t>
            </a:r>
            <a:r>
              <a:rPr lang="zh-CN" altLang="en-US" dirty="0">
                <a:latin typeface="楷体" panose="02010609060101010101" charset="-122"/>
                <a:ea typeface="楷体" panose="02010609060101010101" charset="-122"/>
                <a:cs typeface="楷体" panose="02010609060101010101" charset="-122"/>
              </a:rPr>
              <a:t>。（4）破坏</a:t>
            </a:r>
            <a:r>
              <a:rPr lang="zh-CN" altLang="en-US" dirty="0">
                <a:solidFill>
                  <a:srgbClr val="C00000"/>
                </a:solidFill>
                <a:latin typeface="楷体" panose="02010609060101010101" charset="-122"/>
                <a:ea typeface="楷体" panose="02010609060101010101" charset="-122"/>
                <a:cs typeface="楷体" panose="02010609060101010101" charset="-122"/>
              </a:rPr>
              <a:t>生态平衡</a:t>
            </a:r>
            <a:r>
              <a:rPr lang="zh-CN" altLang="en-US" dirty="0">
                <a:latin typeface="楷体" panose="02010609060101010101" charset="-122"/>
                <a:ea typeface="楷体" panose="02010609060101010101" charset="-122"/>
                <a:cs typeface="楷体" panose="02010609060101010101" charset="-122"/>
              </a:rPr>
              <a:t>，危及生态安全及人类自身的生命安全</a:t>
            </a:r>
            <a:r>
              <a:rPr lang="zh-CN" altLang="en-US" dirty="0" smtClean="0">
                <a:latin typeface="楷体" panose="02010609060101010101" charset="-122"/>
                <a:ea typeface="楷体" panose="02010609060101010101" charset="-122"/>
                <a:cs typeface="楷体" panose="02010609060101010101" charset="-122"/>
              </a:rPr>
              <a:t>。</a:t>
            </a:r>
            <a:endParaRPr lang="zh-CN" altLang="en-US" dirty="0">
              <a:latin typeface="楷体" panose="02010609060101010101" charset="-122"/>
              <a:ea typeface="楷体" panose="02010609060101010101" charset="-122"/>
              <a:cs typeface="楷体" panose="02010609060101010101" charset="-122"/>
            </a:endParaRPr>
          </a:p>
        </p:txBody>
      </p:sp>
      <p:sp>
        <p:nvSpPr>
          <p:cNvPr id="5" name="文本框 4"/>
          <p:cNvSpPr txBox="1"/>
          <p:nvPr/>
        </p:nvSpPr>
        <p:spPr>
          <a:xfrm>
            <a:off x="418134" y="2059471"/>
            <a:ext cx="6214110" cy="368300"/>
          </a:xfrm>
          <a:prstGeom prst="rect">
            <a:avLst/>
          </a:prstGeom>
          <a:noFill/>
        </p:spPr>
        <p:txBody>
          <a:bodyPr wrap="none" rtlCol="0">
            <a:spAutoFit/>
          </a:bodyPr>
          <a:lstStyle/>
          <a:p>
            <a:pPr algn="l"/>
            <a:r>
              <a:rPr lang="zh-CN" altLang="en-US" sz="1600" b="1" dirty="0">
                <a:solidFill>
                  <a:srgbClr val="C00000"/>
                </a:solidFill>
              </a:rPr>
              <a:t>2．“为什么”要坚决打赢抗击“全国新型冠状病毒疫情”阻击战</a:t>
            </a:r>
            <a:r>
              <a:rPr lang="zh-CN" altLang="en-US" b="1" dirty="0">
                <a:solidFill>
                  <a:srgbClr val="C00000"/>
                </a:solidFill>
              </a:rPr>
              <a:t>？</a:t>
            </a:r>
            <a:endParaRPr lang="zh-CN" altLang="en-US" b="1" dirty="0">
              <a:solidFill>
                <a:srgbClr val="C00000"/>
              </a:solidFill>
            </a:endParaRPr>
          </a:p>
        </p:txBody>
      </p:sp>
      <p:sp>
        <p:nvSpPr>
          <p:cNvPr id="6" name="文本框 5"/>
          <p:cNvSpPr txBox="1"/>
          <p:nvPr/>
        </p:nvSpPr>
        <p:spPr>
          <a:xfrm>
            <a:off x="785743" y="2472385"/>
            <a:ext cx="10541000" cy="1198880"/>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（1）“全国新型冠状病毒疫情”危及广大</a:t>
            </a:r>
            <a:r>
              <a:rPr lang="zh-CN" altLang="en-US" dirty="0">
                <a:solidFill>
                  <a:srgbClr val="C00000"/>
                </a:solidFill>
                <a:latin typeface="楷体" panose="02010609060101010101" charset="-122"/>
                <a:ea typeface="楷体" panose="02010609060101010101" charset="-122"/>
                <a:cs typeface="楷体" panose="02010609060101010101" charset="-122"/>
              </a:rPr>
              <a:t>人民群众</a:t>
            </a:r>
            <a:r>
              <a:rPr lang="zh-CN" altLang="en-US" dirty="0">
                <a:latin typeface="楷体" panose="02010609060101010101" charset="-122"/>
                <a:ea typeface="楷体" panose="02010609060101010101" charset="-122"/>
                <a:cs typeface="楷体" panose="02010609060101010101" charset="-122"/>
              </a:rPr>
              <a:t>的生命安全。（2）危及公共安全及</a:t>
            </a:r>
            <a:r>
              <a:rPr lang="zh-CN" altLang="en-US" dirty="0">
                <a:solidFill>
                  <a:srgbClr val="C00000"/>
                </a:solidFill>
                <a:latin typeface="楷体" panose="02010609060101010101" charset="-122"/>
                <a:ea typeface="楷体" panose="02010609060101010101" charset="-122"/>
                <a:cs typeface="楷体" panose="02010609060101010101" charset="-122"/>
              </a:rPr>
              <a:t>社会的和谐</a:t>
            </a:r>
            <a:r>
              <a:rPr lang="zh-CN" altLang="en-US" dirty="0">
                <a:latin typeface="楷体" panose="02010609060101010101" charset="-122"/>
                <a:ea typeface="楷体" panose="02010609060101010101" charset="-122"/>
                <a:cs typeface="楷体" panose="02010609060101010101" charset="-122"/>
              </a:rPr>
              <a:t>稳定。（3）侵蚀广大人民的利益及国家利益。（4）</a:t>
            </a:r>
            <a:r>
              <a:rPr lang="zh-CN" altLang="en-US" dirty="0">
                <a:solidFill>
                  <a:srgbClr val="C00000"/>
                </a:solidFill>
                <a:latin typeface="楷体" panose="02010609060101010101" charset="-122"/>
                <a:ea typeface="楷体" panose="02010609060101010101" charset="-122"/>
                <a:cs typeface="楷体" panose="02010609060101010101" charset="-122"/>
              </a:rPr>
              <a:t>党和政府坚持以人民为中心的发展思想</a:t>
            </a:r>
            <a:r>
              <a:rPr lang="zh-CN" altLang="en-US" dirty="0">
                <a:latin typeface="楷体" panose="02010609060101010101" charset="-122"/>
                <a:ea typeface="楷体" panose="02010609060101010101" charset="-122"/>
                <a:cs typeface="楷体" panose="02010609060101010101" charset="-122"/>
              </a:rPr>
              <a:t>，切实维护最广大人民的根本利益。（5）坚决打赢抗击“全国新型冠状病毒疫情”阻击战是践行党的</a:t>
            </a:r>
            <a:r>
              <a:rPr lang="zh-CN" altLang="en-US" dirty="0">
                <a:solidFill>
                  <a:srgbClr val="C00000"/>
                </a:solidFill>
                <a:latin typeface="楷体" panose="02010609060101010101" charset="-122"/>
                <a:ea typeface="楷体" panose="02010609060101010101" charset="-122"/>
                <a:cs typeface="楷体" panose="02010609060101010101" charset="-122"/>
              </a:rPr>
              <a:t>全心全意为人民服务宗旨</a:t>
            </a:r>
            <a:r>
              <a:rPr lang="zh-CN" altLang="en-US" dirty="0">
                <a:latin typeface="楷体" panose="02010609060101010101" charset="-122"/>
                <a:ea typeface="楷体" panose="02010609060101010101" charset="-122"/>
                <a:cs typeface="楷体" panose="02010609060101010101" charset="-122"/>
              </a:rPr>
              <a:t>的需要。（6）是为了不断满足</a:t>
            </a:r>
            <a:r>
              <a:rPr lang="zh-CN" altLang="en-US" dirty="0">
                <a:solidFill>
                  <a:srgbClr val="C00000"/>
                </a:solidFill>
                <a:latin typeface="楷体" panose="02010609060101010101" charset="-122"/>
                <a:ea typeface="楷体" panose="02010609060101010101" charset="-122"/>
                <a:cs typeface="楷体" panose="02010609060101010101" charset="-122"/>
              </a:rPr>
              <a:t>人民日益增长的对生命健康的美好需求</a:t>
            </a:r>
            <a:r>
              <a:rPr lang="zh-CN" altLang="en-US" dirty="0">
                <a:latin typeface="楷体" panose="02010609060101010101" charset="-122"/>
                <a:ea typeface="楷体" panose="02010609060101010101" charset="-122"/>
                <a:cs typeface="楷体" panose="02010609060101010101" charset="-122"/>
              </a:rPr>
              <a:t>。</a:t>
            </a:r>
            <a:endParaRPr lang="zh-CN" altLang="en-US" dirty="0">
              <a:latin typeface="楷体" panose="02010609060101010101" charset="-122"/>
              <a:ea typeface="楷体" panose="02010609060101010101" charset="-122"/>
              <a:cs typeface="楷体" panose="02010609060101010101" charset="-122"/>
            </a:endParaRPr>
          </a:p>
        </p:txBody>
      </p:sp>
      <p:sp>
        <p:nvSpPr>
          <p:cNvPr id="7" name="文本框 6"/>
          <p:cNvSpPr txBox="1"/>
          <p:nvPr/>
        </p:nvSpPr>
        <p:spPr>
          <a:xfrm>
            <a:off x="486245" y="3711023"/>
            <a:ext cx="5838458" cy="338554"/>
          </a:xfrm>
          <a:prstGeom prst="rect">
            <a:avLst/>
          </a:prstGeom>
          <a:noFill/>
        </p:spPr>
        <p:txBody>
          <a:bodyPr wrap="none" rtlCol="0">
            <a:spAutoFit/>
          </a:bodyPr>
          <a:lstStyle/>
          <a:p>
            <a:pPr algn="l"/>
            <a:r>
              <a:rPr lang="zh-CN" altLang="en-US" sz="1600" b="1" dirty="0">
                <a:solidFill>
                  <a:srgbClr val="C00000"/>
                </a:solidFill>
              </a:rPr>
              <a:t>3．抗击“新型冠状病毒疫情</a:t>
            </a:r>
            <a:r>
              <a:rPr lang="zh-CN" altLang="en-US" sz="1600" b="1" dirty="0" smtClean="0">
                <a:solidFill>
                  <a:srgbClr val="C00000"/>
                </a:solidFill>
              </a:rPr>
              <a:t>”，科学</a:t>
            </a:r>
            <a:r>
              <a:rPr lang="zh-CN" altLang="en-US" sz="1600" b="1" dirty="0">
                <a:solidFill>
                  <a:srgbClr val="C00000"/>
                </a:solidFill>
              </a:rPr>
              <a:t>防</a:t>
            </a:r>
            <a:r>
              <a:rPr lang="zh-CN" altLang="en-US" sz="1600" b="1" dirty="0" smtClean="0">
                <a:solidFill>
                  <a:srgbClr val="C00000"/>
                </a:solidFill>
              </a:rPr>
              <a:t>控起到哪些积极作用？</a:t>
            </a:r>
            <a:endParaRPr lang="zh-CN" altLang="en-US" sz="1600" b="1" dirty="0">
              <a:solidFill>
                <a:srgbClr val="C00000"/>
              </a:solidFill>
            </a:endParaRPr>
          </a:p>
        </p:txBody>
      </p:sp>
      <p:sp>
        <p:nvSpPr>
          <p:cNvPr id="8" name="文本框 7"/>
          <p:cNvSpPr txBox="1"/>
          <p:nvPr/>
        </p:nvSpPr>
        <p:spPr>
          <a:xfrm>
            <a:off x="825500" y="4137356"/>
            <a:ext cx="10383520" cy="1476375"/>
          </a:xfrm>
          <a:prstGeom prst="rect">
            <a:avLst/>
          </a:prstGeom>
          <a:noFill/>
        </p:spPr>
        <p:txBody>
          <a:bodyPr wrap="square" rtlCol="0">
            <a:spAutoFit/>
          </a:bodyPr>
          <a:lstStyle/>
          <a:p>
            <a:pPr algn="l"/>
            <a:r>
              <a:rPr lang="zh-CN" altLang="en-US" dirty="0" smtClean="0">
                <a:latin typeface="楷体" panose="02010609060101010101" charset="-122"/>
                <a:ea typeface="楷体" panose="02010609060101010101" charset="-122"/>
                <a:cs typeface="楷体" panose="02010609060101010101" charset="-122"/>
              </a:rPr>
              <a:t>（</a:t>
            </a:r>
            <a:r>
              <a:rPr lang="en-US" altLang="zh-CN" dirty="0" smtClean="0">
                <a:latin typeface="楷体" panose="02010609060101010101" charset="-122"/>
                <a:ea typeface="楷体" panose="02010609060101010101" charset="-122"/>
                <a:cs typeface="楷体" panose="02010609060101010101" charset="-122"/>
              </a:rPr>
              <a:t>1</a:t>
            </a:r>
            <a:r>
              <a:rPr lang="zh-CN" altLang="en-US" dirty="0" smtClean="0">
                <a:latin typeface="楷体" panose="02010609060101010101" charset="-122"/>
                <a:ea typeface="楷体" panose="02010609060101010101" charset="-122"/>
                <a:cs typeface="楷体" panose="02010609060101010101" charset="-122"/>
              </a:rPr>
              <a:t>）</a:t>
            </a:r>
            <a:r>
              <a:rPr lang="zh-CN" altLang="en-US" dirty="0">
                <a:solidFill>
                  <a:srgbClr val="C00000"/>
                </a:solidFill>
                <a:latin typeface="楷体" panose="02010609060101010101" charset="-122"/>
                <a:ea typeface="楷体" panose="02010609060101010101" charset="-122"/>
                <a:cs typeface="楷体" panose="02010609060101010101" charset="-122"/>
              </a:rPr>
              <a:t>5G网络、远程医疗、云平台、 大数据、人工智能检测等多项新技术的应用</a:t>
            </a:r>
            <a:r>
              <a:rPr lang="zh-CN" altLang="en-US" dirty="0">
                <a:latin typeface="楷体" panose="02010609060101010101" charset="-122"/>
                <a:ea typeface="楷体" panose="02010609060101010101" charset="-122"/>
                <a:cs typeface="楷体" panose="02010609060101010101" charset="-122"/>
              </a:rPr>
              <a:t>，为疫情防控提供了坚强的智力支持。</a:t>
            </a:r>
            <a:r>
              <a:rPr lang="zh-CN" altLang="en-US" dirty="0" smtClean="0">
                <a:latin typeface="楷体" panose="02010609060101010101" charset="-122"/>
                <a:ea typeface="楷体" panose="02010609060101010101" charset="-122"/>
                <a:cs typeface="楷体" panose="02010609060101010101" charset="-122"/>
              </a:rPr>
              <a:t>（</a:t>
            </a:r>
            <a:r>
              <a:rPr lang="en-US" altLang="zh-CN" dirty="0" smtClean="0">
                <a:latin typeface="楷体" panose="02010609060101010101" charset="-122"/>
                <a:ea typeface="楷体" panose="02010609060101010101" charset="-122"/>
                <a:cs typeface="楷体" panose="02010609060101010101" charset="-122"/>
              </a:rPr>
              <a:t>2</a:t>
            </a:r>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疫情采取了史上最严格的</a:t>
            </a:r>
            <a:r>
              <a:rPr lang="zh-CN" altLang="en-US" dirty="0">
                <a:solidFill>
                  <a:srgbClr val="C00000"/>
                </a:solidFill>
                <a:latin typeface="楷体" panose="02010609060101010101" charset="-122"/>
                <a:ea typeface="楷体" panose="02010609060101010101" charset="-122"/>
                <a:cs typeface="楷体" panose="02010609060101010101" charset="-122"/>
              </a:rPr>
              <a:t>“封禁”措施</a:t>
            </a:r>
            <a:r>
              <a:rPr lang="zh-CN" altLang="en-US" dirty="0">
                <a:latin typeface="楷体" panose="02010609060101010101" charset="-122"/>
                <a:ea typeface="楷体" panose="02010609060101010101" charset="-122"/>
                <a:cs typeface="楷体" panose="02010609060101010101" charset="-122"/>
              </a:rPr>
              <a:t>，多方阻断疫情蔓延。</a:t>
            </a:r>
            <a:r>
              <a:rPr lang="zh-CN" altLang="en-US" dirty="0" smtClean="0">
                <a:latin typeface="楷体" panose="02010609060101010101" charset="-122"/>
                <a:ea typeface="楷体" panose="02010609060101010101" charset="-122"/>
                <a:cs typeface="楷体" panose="02010609060101010101" charset="-122"/>
              </a:rPr>
              <a:t>（</a:t>
            </a:r>
            <a:r>
              <a:rPr lang="en-US" altLang="zh-CN" dirty="0" smtClean="0">
                <a:latin typeface="楷体" panose="02010609060101010101" charset="-122"/>
                <a:ea typeface="楷体" panose="02010609060101010101" charset="-122"/>
                <a:cs typeface="楷体" panose="02010609060101010101" charset="-122"/>
              </a:rPr>
              <a:t>3</a:t>
            </a:r>
            <a:r>
              <a:rPr lang="zh-CN" altLang="en-US" dirty="0" smtClean="0">
                <a:latin typeface="楷体" panose="02010609060101010101" charset="-122"/>
                <a:ea typeface="楷体" panose="02010609060101010101" charset="-122"/>
                <a:cs typeface="楷体" panose="02010609060101010101" charset="-122"/>
              </a:rPr>
              <a:t>）</a:t>
            </a:r>
            <a:r>
              <a:rPr lang="zh-CN" altLang="en-US" dirty="0">
                <a:solidFill>
                  <a:srgbClr val="C00000"/>
                </a:solidFill>
                <a:latin typeface="楷体" panose="02010609060101010101" charset="-122"/>
                <a:ea typeface="楷体" panose="02010609060101010101" charset="-122"/>
                <a:cs typeface="楷体" panose="02010609060101010101" charset="-122"/>
              </a:rPr>
              <a:t>广大党员中的医护人员、基层干部</a:t>
            </a:r>
            <a:r>
              <a:rPr lang="zh-CN" altLang="en-US" dirty="0">
                <a:latin typeface="楷体" panose="02010609060101010101" charset="-122"/>
                <a:ea typeface="楷体" panose="02010609060101010101" charset="-122"/>
                <a:cs typeface="楷体" panose="02010609060101010101" charset="-122"/>
              </a:rPr>
              <a:t>在这次疫情防治战役中，用实际行动诠释了中国共产党员的初心和使命。</a:t>
            </a:r>
            <a:r>
              <a:rPr lang="zh-CN" altLang="en-US" dirty="0" smtClean="0">
                <a:latin typeface="楷体" panose="02010609060101010101" charset="-122"/>
                <a:ea typeface="楷体" panose="02010609060101010101" charset="-122"/>
                <a:cs typeface="楷体" panose="02010609060101010101" charset="-122"/>
              </a:rPr>
              <a:t>（</a:t>
            </a:r>
            <a:r>
              <a:rPr lang="en-US" altLang="zh-CN" dirty="0" smtClean="0">
                <a:latin typeface="楷体" panose="02010609060101010101" charset="-122"/>
                <a:ea typeface="楷体" panose="02010609060101010101" charset="-122"/>
                <a:cs typeface="楷体" panose="02010609060101010101" charset="-122"/>
              </a:rPr>
              <a:t>4</a:t>
            </a:r>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在</a:t>
            </a:r>
            <a:r>
              <a:rPr lang="zh-CN" altLang="en-US" dirty="0">
                <a:solidFill>
                  <a:srgbClr val="C00000"/>
                </a:solidFill>
                <a:latin typeface="楷体" panose="02010609060101010101" charset="-122"/>
                <a:ea typeface="楷体" panose="02010609060101010101" charset="-122"/>
                <a:cs typeface="楷体" panose="02010609060101010101" charset="-122"/>
              </a:rPr>
              <a:t>中国共产党</a:t>
            </a:r>
            <a:r>
              <a:rPr lang="zh-CN" altLang="en-US" dirty="0">
                <a:latin typeface="楷体" panose="02010609060101010101" charset="-122"/>
                <a:ea typeface="楷体" panose="02010609060101010101" charset="-122"/>
                <a:cs typeface="楷体" panose="02010609060101010101" charset="-122"/>
              </a:rPr>
              <a:t>的坚强领导下，充分发挥</a:t>
            </a:r>
            <a:r>
              <a:rPr lang="zh-CN" altLang="en-US" dirty="0">
                <a:solidFill>
                  <a:srgbClr val="C00000"/>
                </a:solidFill>
                <a:latin typeface="楷体" panose="02010609060101010101" charset="-122"/>
                <a:ea typeface="楷体" panose="02010609060101010101" charset="-122"/>
                <a:cs typeface="楷体" panose="02010609060101010101" charset="-122"/>
              </a:rPr>
              <a:t>中国特色社会主义制度优势</a:t>
            </a:r>
            <a:r>
              <a:rPr lang="zh-CN" altLang="en-US" dirty="0">
                <a:latin typeface="楷体" panose="02010609060101010101" charset="-122"/>
                <a:ea typeface="楷体" panose="02010609060101010101" charset="-122"/>
                <a:cs typeface="楷体" panose="02010609060101010101" charset="-122"/>
              </a:rPr>
              <a:t>，紧紧依靠人民群众，科学防控，有助于战胜疫情。</a:t>
            </a:r>
            <a:endParaRPr lang="zh-CN" altLang="en-US" dirty="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anim calcmode="lin" valueType="num">
                                      <p:cBhvr additive="base">
                                        <p:cTn id="2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69882" y="1284570"/>
            <a:ext cx="10852237" cy="5041355"/>
          </a:xfrm>
        </p:spPr>
        <p:txBody>
          <a:bodyPr/>
          <a:lstStyle/>
          <a:p>
            <a:r>
              <a:rPr lang="zh-CN" altLang="en-US" sz="2800" b="1" dirty="0" smtClean="0">
                <a:solidFill>
                  <a:srgbClr val="0070C0"/>
                </a:solidFill>
              </a:rPr>
              <a:t>“怎么办</a:t>
            </a:r>
            <a:r>
              <a:rPr lang="zh-CN" altLang="en-US" sz="2800" dirty="0" smtClean="0">
                <a:solidFill>
                  <a:srgbClr val="0070C0"/>
                </a:solidFill>
              </a:rPr>
              <a:t>”</a:t>
            </a:r>
            <a:endParaRPr lang="zh-CN" altLang="en-US" sz="2800" dirty="0">
              <a:solidFill>
                <a:srgbClr val="0070C0"/>
              </a:solidFill>
            </a:endParaRPr>
          </a:p>
        </p:txBody>
      </p:sp>
      <p:sp>
        <p:nvSpPr>
          <p:cNvPr id="5" name="文本框 4"/>
          <p:cNvSpPr txBox="1"/>
          <p:nvPr/>
        </p:nvSpPr>
        <p:spPr>
          <a:xfrm>
            <a:off x="1094547" y="1879296"/>
            <a:ext cx="8238490" cy="337185"/>
          </a:xfrm>
          <a:prstGeom prst="rect">
            <a:avLst/>
          </a:prstGeom>
          <a:noFill/>
        </p:spPr>
        <p:txBody>
          <a:bodyPr wrap="square" rtlCol="0">
            <a:spAutoFit/>
          </a:bodyPr>
          <a:lstStyle/>
          <a:p>
            <a:pPr algn="l"/>
            <a:r>
              <a:rPr lang="en-US" altLang="zh-CN" sz="1600" b="1" dirty="0" smtClean="0">
                <a:solidFill>
                  <a:srgbClr val="C00000"/>
                </a:solidFill>
              </a:rPr>
              <a:t>1</a:t>
            </a:r>
            <a:r>
              <a:rPr lang="zh-CN" altLang="en-US" sz="1600" b="1" dirty="0" smtClean="0">
                <a:solidFill>
                  <a:srgbClr val="C00000"/>
                </a:solidFill>
              </a:rPr>
              <a:t>．</a:t>
            </a:r>
            <a:r>
              <a:rPr lang="zh-CN" altLang="en-US" sz="1600" b="1" dirty="0">
                <a:solidFill>
                  <a:srgbClr val="C00000"/>
                </a:solidFill>
              </a:rPr>
              <a:t>如果你是“新型冠状病毒疫区的一名中学生，如何应对突如其来的疫情？</a:t>
            </a:r>
            <a:endParaRPr lang="zh-CN" altLang="en-US" sz="1600" b="1" dirty="0">
              <a:solidFill>
                <a:srgbClr val="C00000"/>
              </a:solidFill>
            </a:endParaRPr>
          </a:p>
        </p:txBody>
      </p:sp>
      <p:sp>
        <p:nvSpPr>
          <p:cNvPr id="6" name="文本框 5"/>
          <p:cNvSpPr txBox="1"/>
          <p:nvPr/>
        </p:nvSpPr>
        <p:spPr>
          <a:xfrm>
            <a:off x="1118152" y="2294531"/>
            <a:ext cx="10267315" cy="1477328"/>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（1）既</a:t>
            </a:r>
            <a:r>
              <a:rPr lang="zh-CN" altLang="en-US" dirty="0">
                <a:solidFill>
                  <a:srgbClr val="C00000"/>
                </a:solidFill>
                <a:latin typeface="楷体" panose="02010609060101010101" charset="-122"/>
                <a:ea typeface="楷体" panose="02010609060101010101" charset="-122"/>
                <a:cs typeface="楷体" panose="02010609060101010101" charset="-122"/>
              </a:rPr>
              <a:t>不能盲目乐观，也要避免过度恐慌</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2）传播科学信息，科学地对待眼前的疫情</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3）</a:t>
            </a:r>
            <a:r>
              <a:rPr lang="zh-CN" altLang="en-US" dirty="0">
                <a:solidFill>
                  <a:srgbClr val="C00000"/>
                </a:solidFill>
                <a:latin typeface="楷体" panose="02010609060101010101" charset="-122"/>
                <a:ea typeface="楷体" panose="02010609060101010101" charset="-122"/>
                <a:cs typeface="楷体" panose="02010609060101010101" charset="-122"/>
              </a:rPr>
              <a:t>科学防控</a:t>
            </a:r>
            <a:r>
              <a:rPr lang="zh-CN" altLang="en-US" dirty="0">
                <a:latin typeface="楷体" panose="02010609060101010101" charset="-122"/>
                <a:ea typeface="楷体" panose="02010609060101010101" charset="-122"/>
                <a:cs typeface="楷体" panose="02010609060101010101" charset="-122"/>
              </a:rPr>
              <a:t>，</a:t>
            </a:r>
            <a:r>
              <a:rPr lang="zh-CN" altLang="en-US" dirty="0">
                <a:solidFill>
                  <a:srgbClr val="C00000"/>
                </a:solidFill>
                <a:latin typeface="楷体" panose="02010609060101010101" charset="-122"/>
                <a:ea typeface="楷体" panose="02010609060101010101" charset="-122"/>
                <a:cs typeface="楷体" panose="02010609060101010101" charset="-122"/>
              </a:rPr>
              <a:t>严格执行各项防控措施</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4）坚定信心，克服万难，同舟共济</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5）</a:t>
            </a:r>
            <a:r>
              <a:rPr lang="zh-CN" altLang="en-US" dirty="0">
                <a:solidFill>
                  <a:srgbClr val="C00000"/>
                </a:solidFill>
                <a:latin typeface="楷体" panose="02010609060101010101" charset="-122"/>
                <a:ea typeface="楷体" panose="02010609060101010101" charset="-122"/>
                <a:cs typeface="楷体" panose="02010609060101010101" charset="-122"/>
              </a:rPr>
              <a:t>不造谣、不信谣、不传谣。</a:t>
            </a:r>
            <a:endParaRPr lang="zh-CN" altLang="en-US" dirty="0">
              <a:solidFill>
                <a:srgbClr val="C00000"/>
              </a:solidFill>
              <a:latin typeface="楷体" panose="02010609060101010101" charset="-122"/>
              <a:ea typeface="楷体" panose="02010609060101010101" charset="-122"/>
              <a:cs typeface="楷体" panose="02010609060101010101" charset="-122"/>
            </a:endParaRPr>
          </a:p>
        </p:txBody>
      </p:sp>
      <p:sp>
        <p:nvSpPr>
          <p:cNvPr id="7" name="文本框 6"/>
          <p:cNvSpPr txBox="1"/>
          <p:nvPr/>
        </p:nvSpPr>
        <p:spPr>
          <a:xfrm>
            <a:off x="975278" y="3985177"/>
            <a:ext cx="4563110" cy="337185"/>
          </a:xfrm>
          <a:prstGeom prst="rect">
            <a:avLst/>
          </a:prstGeom>
          <a:noFill/>
        </p:spPr>
        <p:txBody>
          <a:bodyPr wrap="none" rtlCol="0">
            <a:spAutoFit/>
          </a:bodyPr>
          <a:lstStyle/>
          <a:p>
            <a:pPr algn="l"/>
            <a:r>
              <a:rPr lang="en-US" altLang="zh-CN" sz="1600" b="1" dirty="0" smtClean="0">
                <a:solidFill>
                  <a:srgbClr val="C00000"/>
                </a:solidFill>
              </a:rPr>
              <a:t>2</a:t>
            </a:r>
            <a:r>
              <a:rPr lang="zh-CN" altLang="en-US" sz="1600" b="1" dirty="0" smtClean="0">
                <a:solidFill>
                  <a:srgbClr val="C00000"/>
                </a:solidFill>
              </a:rPr>
              <a:t>．</a:t>
            </a:r>
            <a:r>
              <a:rPr lang="zh-CN" altLang="en-US" sz="1600" b="1" dirty="0">
                <a:solidFill>
                  <a:srgbClr val="C00000"/>
                </a:solidFill>
              </a:rPr>
              <a:t>请你为战胜“新型冠状病毒”疫情设计箴言。</a:t>
            </a:r>
            <a:endParaRPr lang="zh-CN" altLang="en-US" sz="1600" b="1" dirty="0">
              <a:solidFill>
                <a:srgbClr val="C00000"/>
              </a:solidFill>
            </a:endParaRPr>
          </a:p>
        </p:txBody>
      </p:sp>
      <p:sp>
        <p:nvSpPr>
          <p:cNvPr id="8" name="文本框 7"/>
          <p:cNvSpPr txBox="1"/>
          <p:nvPr/>
        </p:nvSpPr>
        <p:spPr>
          <a:xfrm>
            <a:off x="1144657" y="4425011"/>
            <a:ext cx="9989820" cy="645160"/>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（1）信心是战胜“ 新型冠状</a:t>
            </a:r>
            <a:r>
              <a:rPr lang="zh-CN" altLang="en-US" dirty="0" smtClean="0">
                <a:latin typeface="楷体" panose="02010609060101010101" charset="-122"/>
                <a:ea typeface="楷体" panose="02010609060101010101" charset="-122"/>
                <a:cs typeface="楷体" panose="02010609060101010101" charset="-122"/>
              </a:rPr>
              <a:t>病毒”疫情</a:t>
            </a:r>
            <a:r>
              <a:rPr lang="zh-CN" altLang="en-US" dirty="0">
                <a:latin typeface="楷体" panose="02010609060101010101" charset="-122"/>
                <a:ea typeface="楷体" panose="02010609060101010101" charset="-122"/>
                <a:cs typeface="楷体" panose="02010609060101010101" charset="-122"/>
              </a:rPr>
              <a:t>的最好疫苗</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2）同舟共济，科学防控，  战胜“新型冠状</a:t>
            </a:r>
            <a:r>
              <a:rPr lang="zh-CN" altLang="en-US" dirty="0" smtClean="0">
                <a:latin typeface="楷体" panose="02010609060101010101" charset="-122"/>
                <a:ea typeface="楷体" panose="02010609060101010101" charset="-122"/>
                <a:cs typeface="楷体" panose="02010609060101010101" charset="-122"/>
              </a:rPr>
              <a:t>病毒”疫情</a:t>
            </a:r>
            <a:r>
              <a:rPr lang="zh-CN" altLang="en-US" dirty="0">
                <a:latin typeface="楷体" panose="02010609060101010101" charset="-122"/>
                <a:ea typeface="楷体" panose="02010609060101010101" charset="-122"/>
                <a:cs typeface="楷体" panose="02010609060101010101" charset="-122"/>
              </a:rPr>
              <a:t>。</a:t>
            </a:r>
            <a:endParaRPr lang="zh-CN" altLang="en-US" dirty="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wheel(1)">
                                      <p:cBhvr>
                                        <p:cTn id="11" dur="2000"/>
                                        <p:tgtEl>
                                          <p:spTgt spid="6">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nodeType="clickEffect">
                                  <p:stCondLst>
                                    <p:cond delay="0"/>
                                  </p:stCondLst>
                                  <p:childTnLst>
                                    <p:set>
                                      <p:cBhvr>
                                        <p:cTn id="15" dur="1" fill="hold">
                                          <p:stCondLst>
                                            <p:cond delay="0"/>
                                          </p:stCondLst>
                                        </p:cTn>
                                        <p:tgtEl>
                                          <p:spTgt spid="6">
                                            <p:txEl>
                                              <p:pRg st="1" end="1"/>
                                            </p:txEl>
                                          </p:spTgt>
                                        </p:tgtEl>
                                        <p:attrNameLst>
                                          <p:attrName>style.visibility</p:attrName>
                                        </p:attrNameLst>
                                      </p:cBhvr>
                                      <p:to>
                                        <p:strVal val="visible"/>
                                      </p:to>
                                    </p:set>
                                    <p:animEffect transition="in" filter="wheel(1)">
                                      <p:cBhvr>
                                        <p:cTn id="16" dur="20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wheel(1)">
                                      <p:cBhvr>
                                        <p:cTn id="21" dur="2000"/>
                                        <p:tgtEl>
                                          <p:spTgt spid="6">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nodeType="clickEffect">
                                  <p:stCondLst>
                                    <p:cond delay="0"/>
                                  </p:stCondLst>
                                  <p:childTnLst>
                                    <p:set>
                                      <p:cBhvr>
                                        <p:cTn id="25" dur="1" fill="hold">
                                          <p:stCondLst>
                                            <p:cond delay="0"/>
                                          </p:stCondLst>
                                        </p:cTn>
                                        <p:tgtEl>
                                          <p:spTgt spid="6">
                                            <p:txEl>
                                              <p:pRg st="3" end="3"/>
                                            </p:txEl>
                                          </p:spTgt>
                                        </p:tgtEl>
                                        <p:attrNameLst>
                                          <p:attrName>style.visibility</p:attrName>
                                        </p:attrNameLst>
                                      </p:cBhvr>
                                      <p:to>
                                        <p:strVal val="visible"/>
                                      </p:to>
                                    </p:set>
                                    <p:animEffect transition="in" filter="wheel(1)">
                                      <p:cBhvr>
                                        <p:cTn id="26" dur="2000"/>
                                        <p:tgtEl>
                                          <p:spTgt spid="6">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Effect transition="in" filter="wheel(1)">
                                      <p:cBhvr>
                                        <p:cTn id="31" dur="2000"/>
                                        <p:tgtEl>
                                          <p:spTgt spid="6">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nodeType="clickEffect">
                                  <p:stCondLst>
                                    <p:cond delay="0"/>
                                  </p:stCondLst>
                                  <p:childTnLst>
                                    <p:set>
                                      <p:cBhvr>
                                        <p:cTn id="39" dur="1" fill="hold">
                                          <p:stCondLst>
                                            <p:cond delay="0"/>
                                          </p:stCondLst>
                                        </p:cTn>
                                        <p:tgtEl>
                                          <p:spTgt spid="8">
                                            <p:txEl>
                                              <p:pRg st="0" end="0"/>
                                            </p:txEl>
                                          </p:spTgt>
                                        </p:tgtEl>
                                        <p:attrNameLst>
                                          <p:attrName>style.visibility</p:attrName>
                                        </p:attrNameLst>
                                      </p:cBhvr>
                                      <p:to>
                                        <p:strVal val="visible"/>
                                      </p:to>
                                    </p:set>
                                    <p:animEffect transition="in" filter="box(in)">
                                      <p:cBhvr>
                                        <p:cTn id="40" dur="2000"/>
                                        <p:tgtEl>
                                          <p:spTgt spid="8">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nodeType="clickEffect">
                                  <p:stCondLst>
                                    <p:cond delay="0"/>
                                  </p:stCondLst>
                                  <p:childTnLst>
                                    <p:set>
                                      <p:cBhvr>
                                        <p:cTn id="44" dur="1" fill="hold">
                                          <p:stCondLst>
                                            <p:cond delay="0"/>
                                          </p:stCondLst>
                                        </p:cTn>
                                        <p:tgtEl>
                                          <p:spTgt spid="8">
                                            <p:txEl>
                                              <p:pRg st="1" end="1"/>
                                            </p:txEl>
                                          </p:spTgt>
                                        </p:tgtEl>
                                        <p:attrNameLst>
                                          <p:attrName>style.visibility</p:attrName>
                                        </p:attrNameLst>
                                      </p:cBhvr>
                                      <p:to>
                                        <p:strVal val="visible"/>
                                      </p:to>
                                    </p:set>
                                    <p:animEffect transition="in" filter="box(in)">
                                      <p:cBhvr>
                                        <p:cTn id="45" dur="2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3200" b="1" dirty="0">
                <a:solidFill>
                  <a:srgbClr val="FF0000"/>
                </a:solidFill>
                <a:latin typeface="楷体" panose="02010609060101010101" charset="-122"/>
                <a:ea typeface="楷体" panose="02010609060101010101" charset="-122"/>
              </a:rPr>
              <a:t>命题角度二：价值观角度</a:t>
            </a:r>
            <a:endParaRPr lang="zh-CN" altLang="en-US" sz="3200" b="1" dirty="0">
              <a:solidFill>
                <a:srgbClr val="FF0000"/>
              </a:solidFill>
              <a:latin typeface="楷体" panose="02010609060101010101" charset="-122"/>
              <a:ea typeface="楷体" panose="02010609060101010101" charset="-122"/>
            </a:endParaRPr>
          </a:p>
          <a:p>
            <a:r>
              <a:rPr lang="zh-CN" altLang="en-US" dirty="0"/>
              <a:t>材料一：“真心英雄” 为应对新型冠状病毒感染的肺炎疫情，</a:t>
            </a:r>
            <a:r>
              <a:rPr lang="zh-CN" altLang="en-US" dirty="0">
                <a:solidFill>
                  <a:srgbClr val="C00000"/>
                </a:solidFill>
              </a:rPr>
              <a:t>钟南山院士临危受命</a:t>
            </a:r>
            <a:r>
              <a:rPr lang="zh-CN" altLang="en-US" dirty="0"/>
              <a:t>。“没有特殊情况，不要去武汉。</a:t>
            </a:r>
            <a:r>
              <a:rPr lang="zh-CN" altLang="en-US" dirty="0">
                <a:solidFill>
                  <a:srgbClr val="C00000"/>
                </a:solidFill>
              </a:rPr>
              <a:t>”他让大家不要去，84岁的他却义无反顾去武汉前线</a:t>
            </a:r>
            <a:r>
              <a:rPr lang="zh-CN" altLang="en-US" dirty="0"/>
              <a:t>。这个与病毒战斗了一辈子的国士，眼中泛起了英雄的泪光：“武汉，是能够过关的！”</a:t>
            </a:r>
            <a:endParaRPr lang="zh-CN" altLang="en-US" dirty="0"/>
          </a:p>
          <a:p>
            <a:r>
              <a:rPr lang="zh-CN" altLang="en-US" dirty="0"/>
              <a:t>材料二：</a:t>
            </a:r>
            <a:r>
              <a:rPr lang="zh-CN" altLang="en-US" dirty="0">
                <a:solidFill>
                  <a:srgbClr val="C00000"/>
                </a:solidFill>
              </a:rPr>
              <a:t>“最美逆行者”别人都因害怕而逃离，你们却义无反顾地集结前行</a:t>
            </a:r>
            <a:r>
              <a:rPr lang="zh-CN" altLang="en-US" dirty="0"/>
              <a:t>。在疫情防控的关键时刻，你们挺身而出；在祖国和人民需要的关键时刻，你们冲锋在前。全身密闭在防护装备下，连呼吸的时间都分秒必争，感恩有您。24小时不间断作业，救人！赶快救人！是他心中不断重复的话语。</a:t>
            </a:r>
            <a:endParaRPr lang="zh-CN" altLang="en-US" dirty="0"/>
          </a:p>
          <a:p>
            <a:r>
              <a:rPr lang="zh-CN" altLang="en-US" dirty="0"/>
              <a:t>材料三：敬业担当从闻令而动、勇挑重担的</a:t>
            </a:r>
            <a:r>
              <a:rPr lang="zh-CN" altLang="en-US" dirty="0">
                <a:solidFill>
                  <a:srgbClr val="C00000"/>
                </a:solidFill>
              </a:rPr>
              <a:t>人民子弟兵</a:t>
            </a:r>
            <a:r>
              <a:rPr lang="zh-CN" altLang="en-US" dirty="0"/>
              <a:t>，到席不暇暖、争分夺秒抢救生命的</a:t>
            </a:r>
            <a:r>
              <a:rPr lang="zh-CN" altLang="en-US" dirty="0">
                <a:solidFill>
                  <a:srgbClr val="C00000"/>
                </a:solidFill>
              </a:rPr>
              <a:t>医护人员</a:t>
            </a:r>
            <a:r>
              <a:rPr lang="zh-CN" altLang="en-US" dirty="0"/>
              <a:t>；从每天在防疫第一线工作14个小时</a:t>
            </a:r>
            <a:r>
              <a:rPr dirty="0"/>
              <a:t>的</a:t>
            </a:r>
            <a:r>
              <a:rPr lang="zh-CN" altLang="en-US" dirty="0">
                <a:solidFill>
                  <a:srgbClr val="C00000"/>
                </a:solidFill>
              </a:rPr>
              <a:t>老党员</a:t>
            </a:r>
            <a:r>
              <a:rPr lang="zh-CN" altLang="en-US" dirty="0"/>
              <a:t>，到身患渐冻症仍固守阵地的</a:t>
            </a:r>
            <a:r>
              <a:rPr lang="zh-CN" altLang="en-US" dirty="0">
                <a:solidFill>
                  <a:srgbClr val="C00000"/>
                </a:solidFill>
              </a:rPr>
              <a:t>医院院长</a:t>
            </a:r>
            <a:r>
              <a:rPr lang="zh-CN" altLang="en-US" dirty="0"/>
              <a:t>……尽管岗位不同，但个人都努力做到守土尽责。</a:t>
            </a:r>
            <a:endParaRPr lang="zh-CN" altLang="en-US" dirty="0"/>
          </a:p>
          <a:p>
            <a:r>
              <a:rPr lang="zh-CN" altLang="en-US" dirty="0"/>
              <a:t>材料四：</a:t>
            </a:r>
            <a:r>
              <a:rPr lang="zh-CN" altLang="en-US" dirty="0">
                <a:solidFill>
                  <a:srgbClr val="C00000"/>
                </a:solidFill>
              </a:rPr>
              <a:t>假冒伪劣</a:t>
            </a:r>
            <a:r>
              <a:rPr lang="zh-CN" altLang="en-US" dirty="0"/>
              <a:t>2020年1月25日晚，浙江省义乌市公安局官方微博27日发布一则警情通报，我局接到义乌存在假口罩案件线索后。即刻联合市场监督管理局开展行动。目前，王某成、邵某娟、毛某娟、邵某燕、鲁某科等人</a:t>
            </a:r>
            <a:r>
              <a:rPr lang="zh-CN" altLang="en-US" dirty="0">
                <a:solidFill>
                  <a:srgbClr val="C00000"/>
                </a:solidFill>
              </a:rPr>
              <a:t>因涉嫌销售伪劣产品罪被警方依法刑事拘留</a:t>
            </a:r>
            <a:r>
              <a:rPr lang="zh-CN" altLang="en-US" dirty="0"/>
              <a:t>。</a:t>
            </a:r>
            <a:endParaRPr lang="zh-CN" altLang="en-US" dirty="0"/>
          </a:p>
        </p:txBody>
      </p:sp>
      <p:pic>
        <p:nvPicPr>
          <p:cNvPr id="4" name="图片 3" descr="8b29fef55ded4b36b2f5aed63834b1c4"/>
          <p:cNvPicPr>
            <a:picLocks noChangeAspect="1"/>
          </p:cNvPicPr>
          <p:nvPr/>
        </p:nvPicPr>
        <p:blipFill>
          <a:blip r:embed="rId1"/>
          <a:stretch>
            <a:fillRect/>
          </a:stretch>
        </p:blipFill>
        <p:spPr>
          <a:xfrm>
            <a:off x="9269730" y="153670"/>
            <a:ext cx="2580005" cy="1798320"/>
          </a:xfrm>
          <a:prstGeom prst="rect">
            <a:avLst/>
          </a:prstGeom>
        </p:spPr>
      </p:pic>
    </p:spTree>
    <p:custDataLst>
      <p:tags r:id="rId2"/>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847" y="1136974"/>
            <a:ext cx="10852237" cy="5316835"/>
          </a:xfrm>
        </p:spPr>
        <p:txBody>
          <a:bodyPr/>
          <a:lstStyle/>
          <a:p>
            <a:r>
              <a:rPr lang="zh-CN" altLang="en-US" sz="2800" b="1" dirty="0"/>
              <a:t>【核心观点】</a:t>
            </a:r>
            <a:endParaRPr lang="zh-CN" altLang="en-US" sz="2800" b="1" dirty="0"/>
          </a:p>
          <a:p>
            <a:r>
              <a:rPr lang="zh-CN" altLang="en-US" dirty="0">
                <a:latin typeface="楷体" panose="02010609060101010101" charset="-122"/>
                <a:ea typeface="楷体" panose="02010609060101010101" charset="-122"/>
                <a:cs typeface="楷体" panose="02010609060101010101" charset="-122"/>
              </a:rPr>
              <a:t>1．在看到别人的需要时付出自己的爱心，无论事情大小，都能承担起自己的责任，这样的一生是值得的。</a:t>
            </a:r>
            <a:endParaRPr lang="zh-CN" altLang="en-US" dirty="0">
              <a:latin typeface="楷体" panose="02010609060101010101" charset="-122"/>
              <a:ea typeface="楷体" panose="02010609060101010101" charset="-122"/>
              <a:cs typeface="楷体" panose="02010609060101010101" charset="-122"/>
            </a:endParaRPr>
          </a:p>
          <a:p>
            <a:r>
              <a:rPr lang="zh-CN" altLang="en-US" dirty="0">
                <a:latin typeface="楷体" panose="02010609060101010101" charset="-122"/>
                <a:ea typeface="楷体" panose="02010609060101010101" charset="-122"/>
                <a:cs typeface="楷体" panose="02010609060101010101" charset="-122"/>
              </a:rPr>
              <a:t>2．将个人追求建立在人类共同需要的基础上，这样的一生是值得的</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r>
              <a:rPr lang="en-US" dirty="0" smtClean="0">
                <a:latin typeface="楷体" panose="02010609060101010101" charset="-122"/>
                <a:ea typeface="楷体" panose="02010609060101010101" charset="-122"/>
                <a:cs typeface="楷体" panose="02010609060101010101" charset="-122"/>
              </a:rPr>
              <a:t>3</a:t>
            </a:r>
            <a:r>
              <a:rPr dirty="0" smtClean="0">
                <a:latin typeface="楷体" panose="02010609060101010101" charset="-122"/>
                <a:ea typeface="楷体" panose="02010609060101010101" charset="-122"/>
                <a:cs typeface="楷体" panose="02010609060101010101" charset="-122"/>
              </a:rPr>
              <a:t>．当我们将个体生命和他人的、集体的、民族的、国家的甚至人类的命运联系在一起时，生命便会从</a:t>
            </a:r>
            <a:r>
              <a:rPr dirty="0" smtClean="0">
                <a:solidFill>
                  <a:srgbClr val="C00000"/>
                </a:solidFill>
                <a:latin typeface="楷体" panose="02010609060101010101" charset="-122"/>
                <a:ea typeface="楷体" panose="02010609060101010101" charset="-122"/>
                <a:cs typeface="楷体" panose="02010609060101010101" charset="-122"/>
              </a:rPr>
              <a:t>平凡中闪耀出伟大</a:t>
            </a:r>
            <a:r>
              <a:rPr dirty="0" smtClean="0">
                <a:latin typeface="楷体" panose="02010609060101010101" charset="-122"/>
                <a:ea typeface="楷体" panose="02010609060101010101" charset="-122"/>
                <a:cs typeface="楷体" panose="02010609060101010101" charset="-122"/>
              </a:rPr>
              <a:t>。</a:t>
            </a:r>
            <a:endParaRPr lang="zh-CN" altLang="en-US" dirty="0">
              <a:latin typeface="楷体" panose="02010609060101010101" charset="-122"/>
              <a:ea typeface="楷体" panose="02010609060101010101" charset="-122"/>
              <a:cs typeface="楷体" panose="02010609060101010101" charset="-122"/>
            </a:endParaRPr>
          </a:p>
          <a:p>
            <a:r>
              <a:rPr lang="en-US" altLang="zh-CN" dirty="0" smtClean="0">
                <a:latin typeface="楷体" panose="02010609060101010101" charset="-122"/>
                <a:ea typeface="楷体" panose="02010609060101010101" charset="-122"/>
                <a:cs typeface="楷体" panose="02010609060101010101" charset="-122"/>
              </a:rPr>
              <a:t>4</a:t>
            </a:r>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人与人在相互依存和</a:t>
            </a:r>
            <a:r>
              <a:rPr lang="zh-CN" altLang="en-US" dirty="0">
                <a:solidFill>
                  <a:srgbClr val="C00000"/>
                </a:solidFill>
                <a:latin typeface="楷体" panose="02010609060101010101" charset="-122"/>
                <a:ea typeface="楷体" panose="02010609060101010101" charset="-122"/>
                <a:cs typeface="楷体" panose="02010609060101010101" charset="-122"/>
              </a:rPr>
              <a:t>彼此关切中</a:t>
            </a:r>
            <a:r>
              <a:rPr lang="zh-CN" altLang="en-US" dirty="0">
                <a:latin typeface="楷体" panose="02010609060101010101" charset="-122"/>
                <a:ea typeface="楷体" panose="02010609060101010101" charset="-122"/>
                <a:cs typeface="楷体" panose="02010609060101010101" charset="-122"/>
              </a:rPr>
              <a:t>感受温暖，传递温暖。</a:t>
            </a:r>
            <a:endParaRPr lang="zh-CN" altLang="en-US" dirty="0">
              <a:latin typeface="楷体" panose="02010609060101010101" charset="-122"/>
              <a:ea typeface="楷体" panose="02010609060101010101" charset="-122"/>
              <a:cs typeface="楷体" panose="02010609060101010101" charset="-122"/>
            </a:endParaRPr>
          </a:p>
          <a:p>
            <a:r>
              <a:rPr lang="en-US" altLang="zh-CN" dirty="0" smtClean="0">
                <a:latin typeface="楷体" panose="02010609060101010101" charset="-122"/>
                <a:ea typeface="楷体" panose="02010609060101010101" charset="-122"/>
                <a:cs typeface="楷体" panose="02010609060101010101" charset="-122"/>
              </a:rPr>
              <a:t>5</a:t>
            </a:r>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我们不仅要关注自身的发展，而且要关切其他的生命，设身处地地思考并</a:t>
            </a:r>
            <a:r>
              <a:rPr lang="zh-CN" altLang="en-US" dirty="0">
                <a:solidFill>
                  <a:srgbClr val="C00000"/>
                </a:solidFill>
                <a:latin typeface="楷体" panose="02010609060101010101" charset="-122"/>
                <a:ea typeface="楷体" panose="02010609060101010101" charset="-122"/>
                <a:cs typeface="楷体" panose="02010609060101010101" charset="-122"/>
              </a:rPr>
              <a:t>善待他人</a:t>
            </a:r>
            <a:r>
              <a:rPr lang="zh-CN" altLang="en-US" dirty="0">
                <a:latin typeface="楷体" panose="02010609060101010101" charset="-122"/>
                <a:ea typeface="楷体" panose="02010609060101010101" charset="-122"/>
                <a:cs typeface="楷体" panose="02010609060101010101" charset="-122"/>
              </a:rPr>
              <a:t>。</a:t>
            </a:r>
            <a:endParaRPr lang="zh-CN" altLang="en-US" dirty="0">
              <a:latin typeface="楷体" panose="02010609060101010101" charset="-122"/>
              <a:ea typeface="楷体" panose="02010609060101010101" charset="-122"/>
              <a:cs typeface="楷体" panose="02010609060101010101" charset="-122"/>
            </a:endParaRPr>
          </a:p>
          <a:p>
            <a:r>
              <a:rPr lang="zh-CN" altLang="en-US" dirty="0" smtClean="0">
                <a:latin typeface="楷体" panose="02010609060101010101" charset="-122"/>
                <a:ea typeface="楷体" panose="02010609060101010101" charset="-122"/>
                <a:cs typeface="楷体" panose="02010609060101010101" charset="-122"/>
              </a:rPr>
              <a:t>6</a:t>
            </a:r>
            <a:r>
              <a:rPr lang="zh-CN" altLang="en-US" dirty="0">
                <a:latin typeface="楷体" panose="02010609060101010101" charset="-122"/>
                <a:ea typeface="楷体" panose="02010609060101010101" charset="-122"/>
                <a:cs typeface="楷体" panose="02010609060101010101" charset="-122"/>
              </a:rPr>
              <a:t>．</a:t>
            </a:r>
            <a:r>
              <a:rPr lang="zh-CN" altLang="en-US" dirty="0">
                <a:solidFill>
                  <a:srgbClr val="C00000"/>
                </a:solidFill>
                <a:latin typeface="楷体" panose="02010609060101010101" charset="-122"/>
                <a:ea typeface="楷体" panose="02010609060101010101" charset="-122"/>
                <a:cs typeface="楷体" panose="02010609060101010101" charset="-122"/>
              </a:rPr>
              <a:t>社会主义核心价值观</a:t>
            </a:r>
            <a:r>
              <a:rPr lang="zh-CN" altLang="en-US" dirty="0">
                <a:latin typeface="楷体" panose="02010609060101010101" charset="-122"/>
                <a:ea typeface="楷体" panose="02010609060101010101" charset="-122"/>
                <a:cs typeface="楷体" panose="02010609060101010101" charset="-122"/>
              </a:rPr>
              <a:t>是当代中国人评判是非曲直的价值标准。</a:t>
            </a:r>
            <a:endParaRPr lang="zh-CN" altLang="en-US" dirty="0">
              <a:latin typeface="楷体" panose="02010609060101010101" charset="-122"/>
              <a:ea typeface="楷体" panose="02010609060101010101" charset="-122"/>
              <a:cs typeface="楷体" panose="02010609060101010101" charset="-122"/>
            </a:endParaRPr>
          </a:p>
          <a:p>
            <a:r>
              <a:rPr lang="zh-CN" altLang="en-US" dirty="0">
                <a:latin typeface="楷体" panose="02010609060101010101" charset="-122"/>
                <a:ea typeface="楷体" panose="02010609060101010101" charset="-122"/>
                <a:cs typeface="楷体" panose="02010609060101010101" charset="-122"/>
              </a:rPr>
              <a:t>7．自私自利的价值观念是以自我为中心评判是非曲直的价值标准。</a:t>
            </a:r>
            <a:endParaRPr lang="zh-CN" altLang="en-US" dirty="0">
              <a:latin typeface="楷体" panose="02010609060101010101" charset="-122"/>
              <a:ea typeface="楷体" panose="02010609060101010101" charset="-122"/>
              <a:cs typeface="楷体" panose="02010609060101010101" charset="-122"/>
            </a:endParaRPr>
          </a:p>
          <a:p>
            <a:r>
              <a:rPr lang="zh-CN" altLang="en-US" dirty="0">
                <a:latin typeface="楷体" panose="02010609060101010101" charset="-122"/>
                <a:ea typeface="楷体" panose="02010609060101010101" charset="-122"/>
                <a:cs typeface="楷体" panose="02010609060101010101" charset="-122"/>
              </a:rPr>
              <a:t>8．</a:t>
            </a:r>
            <a:r>
              <a:rPr lang="zh-CN" altLang="en-US" dirty="0">
                <a:solidFill>
                  <a:srgbClr val="C00000"/>
                </a:solidFill>
                <a:latin typeface="楷体" panose="02010609060101010101" charset="-122"/>
                <a:ea typeface="楷体" panose="02010609060101010101" charset="-122"/>
                <a:cs typeface="楷体" panose="02010609060101010101" charset="-122"/>
              </a:rPr>
              <a:t>社会主义核心价值观</a:t>
            </a:r>
            <a:r>
              <a:rPr lang="zh-CN" altLang="en-US" dirty="0">
                <a:latin typeface="楷体" panose="02010609060101010101" charset="-122"/>
                <a:ea typeface="楷体" panose="02010609060101010101" charset="-122"/>
                <a:cs typeface="楷体" panose="02010609060101010101" charset="-122"/>
              </a:rPr>
              <a:t>凝结着全体人民共同的价值追求，是坚持和发展中国特色社会主义的价值导向，又是实现中华民族伟大复兴的</a:t>
            </a:r>
            <a:r>
              <a:rPr lang="zh-CN" altLang="en-US" dirty="0">
                <a:solidFill>
                  <a:srgbClr val="C00000"/>
                </a:solidFill>
                <a:latin typeface="楷体" panose="02010609060101010101" charset="-122"/>
                <a:ea typeface="楷体" panose="02010609060101010101" charset="-122"/>
                <a:cs typeface="楷体" panose="02010609060101010101" charset="-122"/>
              </a:rPr>
              <a:t>价值引领</a:t>
            </a:r>
            <a:r>
              <a:rPr lang="zh-CN" altLang="en-US" dirty="0">
                <a:latin typeface="楷体" panose="02010609060101010101" charset="-122"/>
                <a:ea typeface="楷体" panose="02010609060101010101" charset="-122"/>
                <a:cs typeface="楷体" panose="02010609060101010101" charset="-122"/>
              </a:rPr>
              <a:t>。</a:t>
            </a:r>
            <a:endParaRPr lang="zh-CN" altLang="en-US" dirty="0">
              <a:latin typeface="楷体" panose="02010609060101010101" charset="-122"/>
              <a:ea typeface="楷体" panose="02010609060101010101" charset="-122"/>
              <a:cs typeface="楷体" panose="02010609060101010101" charset="-122"/>
            </a:endParaRPr>
          </a:p>
          <a:p>
            <a:r>
              <a:rPr lang="zh-CN" altLang="en-US" dirty="0">
                <a:latin typeface="楷体" panose="02010609060101010101" charset="-122"/>
                <a:ea typeface="楷体" panose="02010609060101010101" charset="-122"/>
                <a:cs typeface="楷体" panose="02010609060101010101" charset="-122"/>
              </a:rPr>
              <a:t>9．社会主义核心价值观促进人的全面发展，引领社会全面进步。</a:t>
            </a:r>
            <a:endParaRPr lang="zh-CN" altLang="en-US" dirty="0">
              <a:latin typeface="楷体" panose="02010609060101010101" charset="-122"/>
              <a:ea typeface="楷体" panose="02010609060101010101" charset="-122"/>
              <a:cs typeface="楷体" panose="02010609060101010101" charset="-122"/>
            </a:endParaRPr>
          </a:p>
        </p:txBody>
      </p:sp>
      <p:pic>
        <p:nvPicPr>
          <p:cNvPr id="4" name="图片 2" descr="00302741477_5b23ac00"/>
          <p:cNvPicPr>
            <a:picLocks noChangeAspect="1"/>
          </p:cNvPicPr>
          <p:nvPr/>
        </p:nvPicPr>
        <p:blipFill>
          <a:blip r:embed="rId1"/>
          <a:stretch>
            <a:fillRect/>
          </a:stretch>
        </p:blipFill>
        <p:spPr>
          <a:xfrm>
            <a:off x="9706610" y="271145"/>
            <a:ext cx="2303145" cy="1530350"/>
          </a:xfrm>
          <a:prstGeom prst="rect">
            <a:avLst/>
          </a:prstGeom>
        </p:spPr>
      </p:pic>
    </p:spTree>
    <p:custDataLst>
      <p:tags r:id="rId2"/>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11905" y="463846"/>
            <a:ext cx="10852237" cy="5041355"/>
          </a:xfrm>
        </p:spPr>
        <p:txBody>
          <a:bodyPr/>
          <a:lstStyle/>
          <a:p>
            <a:r>
              <a:rPr lang="zh-CN" altLang="en-US" sz="2800" b="1" dirty="0">
                <a:gradFill>
                  <a:gsLst>
                    <a:gs pos="0">
                      <a:srgbClr val="007BD3"/>
                    </a:gs>
                    <a:gs pos="100000">
                      <a:srgbClr val="034373"/>
                    </a:gs>
                  </a:gsLst>
                  <a:lin scaled="0"/>
                </a:gradFill>
              </a:rPr>
              <a:t>“是什么”</a:t>
            </a:r>
            <a:endParaRPr lang="zh-CN" altLang="en-US" sz="2800" b="1" dirty="0">
              <a:gradFill>
                <a:gsLst>
                  <a:gs pos="0">
                    <a:srgbClr val="007BD3"/>
                  </a:gs>
                  <a:gs pos="100000">
                    <a:srgbClr val="034373"/>
                  </a:gs>
                </a:gsLst>
                <a:lin scaled="0"/>
              </a:gradFill>
            </a:endParaRPr>
          </a:p>
          <a:p>
            <a:r>
              <a:rPr lang="zh-CN" altLang="en-US" b="1" dirty="0">
                <a:solidFill>
                  <a:srgbClr val="C00000"/>
                </a:solidFill>
              </a:rPr>
              <a:t>1．“真心英雄”钟南山院土哪些品质令国人为之感动？</a:t>
            </a:r>
            <a:endParaRPr lang="zh-CN" altLang="en-US" b="1" dirty="0">
              <a:solidFill>
                <a:srgbClr val="C00000"/>
              </a:solidFill>
            </a:endParaRPr>
          </a:p>
        </p:txBody>
      </p:sp>
      <p:sp>
        <p:nvSpPr>
          <p:cNvPr id="4" name="文本框 3"/>
          <p:cNvSpPr txBox="1"/>
          <p:nvPr/>
        </p:nvSpPr>
        <p:spPr>
          <a:xfrm>
            <a:off x="1011224" y="1598543"/>
            <a:ext cx="10563860" cy="645160"/>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（1）“仁者爱人”，自觉地珍爱他人的生命。（2）无私奉献，敢于担当。（3）热爱祖国，忠于人民。（4）科学求实，迎难而上。</a:t>
            </a:r>
            <a:endParaRPr lang="zh-CN" altLang="en-US" dirty="0">
              <a:latin typeface="楷体" panose="02010609060101010101" charset="-122"/>
              <a:ea typeface="楷体" panose="02010609060101010101" charset="-122"/>
              <a:cs typeface="楷体" panose="02010609060101010101" charset="-122"/>
            </a:endParaRPr>
          </a:p>
        </p:txBody>
      </p:sp>
      <p:sp>
        <p:nvSpPr>
          <p:cNvPr id="10" name="文本框 9"/>
          <p:cNvSpPr txBox="1"/>
          <p:nvPr/>
        </p:nvSpPr>
        <p:spPr>
          <a:xfrm>
            <a:off x="732928" y="2511481"/>
            <a:ext cx="6643370" cy="337185"/>
          </a:xfrm>
          <a:prstGeom prst="rect">
            <a:avLst/>
          </a:prstGeom>
          <a:noFill/>
        </p:spPr>
        <p:txBody>
          <a:bodyPr wrap="none" rtlCol="0">
            <a:spAutoFit/>
          </a:bodyPr>
          <a:lstStyle/>
          <a:p>
            <a:pPr algn="l"/>
            <a:r>
              <a:rPr lang="zh-CN" altLang="en-US" sz="1600" b="1" dirty="0">
                <a:solidFill>
                  <a:srgbClr val="C00000"/>
                </a:solidFill>
              </a:rPr>
              <a:t>2．请你列举抗击”新型冠状病毒疫情”中涌现的“最美逆行者'及事迹。</a:t>
            </a:r>
            <a:endParaRPr lang="zh-CN" altLang="en-US" sz="1600" b="1" dirty="0">
              <a:solidFill>
                <a:srgbClr val="C00000"/>
              </a:solidFill>
            </a:endParaRPr>
          </a:p>
        </p:txBody>
      </p:sp>
      <p:sp>
        <p:nvSpPr>
          <p:cNvPr id="11" name="文本框 10"/>
          <p:cNvSpPr txBox="1"/>
          <p:nvPr/>
        </p:nvSpPr>
        <p:spPr>
          <a:xfrm>
            <a:off x="1099213" y="2916058"/>
            <a:ext cx="10052685" cy="922020"/>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钟南山院——84岁的他却义无反顾去武汉前线抗击“新型冠状病毒疫情”。（2）武汉市金银潭医院院长张定宇——身患渐冻症仍固守阵地，坚守在抗击疫情最前沿，用渐冻的生命，托起信心与希望。（3）武汉90后护士单霞——将一头长发剃成光头，尽力量去救更多人。</a:t>
            </a:r>
            <a:endParaRPr lang="zh-CN" altLang="en-US" dirty="0">
              <a:latin typeface="楷体" panose="02010609060101010101" charset="-122"/>
              <a:ea typeface="楷体" panose="02010609060101010101" charset="-122"/>
              <a:cs typeface="楷体" panose="02010609060101010101" charset="-122"/>
            </a:endParaRPr>
          </a:p>
        </p:txBody>
      </p:sp>
      <p:sp>
        <p:nvSpPr>
          <p:cNvPr id="9" name="内容占位符 2"/>
          <p:cNvSpPr txBox="1"/>
          <p:nvPr/>
        </p:nvSpPr>
        <p:spPr>
          <a:xfrm>
            <a:off x="622854" y="3882886"/>
            <a:ext cx="7818782" cy="1444487"/>
          </a:xfrm>
          <a:prstGeom prst="rect">
            <a:avLst/>
          </a:prstGeom>
        </p:spPr>
        <p:txBody>
          <a:bodyPr vert="horz" lIns="101600" tIns="0" rIns="82550" bIns="0" rtlCol="0">
            <a:noAutofit/>
          </a:bodyPr>
          <a:lstStyle/>
          <a:p>
            <a:pPr marL="228600" marR="0" lvl="0" indent="-228600" algn="l" defTabSz="914400" rtl="0" eaLnBrk="1" fontAlgn="auto" latinLnBrk="0" hangingPunct="1">
              <a:lnSpc>
                <a:spcPct val="130000"/>
              </a:lnSpc>
              <a:spcBef>
                <a:spcPts val="0"/>
              </a:spcBef>
              <a:spcAft>
                <a:spcPts val="1000"/>
              </a:spcAft>
              <a:buClrTx/>
              <a:buSzTx/>
              <a:defRPr/>
            </a:pPr>
            <a:r>
              <a:rPr kumimoji="0" lang="en-US" altLang="zh-CN" sz="1600" b="1" i="0" u="none" strike="noStrike" kern="1200" cap="none" spc="150" normalizeH="0" baseline="0" noProof="1" smtClean="0">
                <a:ln>
                  <a:noFill/>
                </a:ln>
                <a:solidFill>
                  <a:srgbClr val="C00000"/>
                </a:solidFill>
                <a:effectLst/>
                <a:uLnTx/>
                <a:uFillTx/>
                <a:latin typeface="+mn-lt"/>
                <a:ea typeface="+mn-ea"/>
                <a:cs typeface="+mn-cs"/>
                <a:sym typeface="+mn-ea"/>
              </a:rPr>
              <a:t> 3</a:t>
            </a:r>
            <a:r>
              <a:rPr kumimoji="0" lang="zh-CN" altLang="en-US" sz="1600" b="1" i="0" u="none" strike="noStrike" kern="1200" cap="none" spc="150" normalizeH="0" baseline="0" noProof="1" smtClean="0">
                <a:ln>
                  <a:noFill/>
                </a:ln>
                <a:solidFill>
                  <a:srgbClr val="C00000"/>
                </a:solidFill>
                <a:effectLst/>
                <a:uLnTx/>
                <a:uFillTx/>
                <a:latin typeface="+mn-lt"/>
                <a:ea typeface="+mn-ea"/>
                <a:cs typeface="+mn-cs"/>
                <a:sym typeface="+mn-ea"/>
              </a:rPr>
              <a:t>．生产销售、假冒伪劣口罩有哪些危害？</a:t>
            </a:r>
            <a:endParaRPr kumimoji="0" lang="zh-CN" altLang="en-US" sz="1600" b="1" i="0" u="none" strike="noStrike" kern="1200" cap="none" spc="150" normalizeH="0" baseline="0" noProof="1">
              <a:ln>
                <a:noFill/>
              </a:ln>
              <a:solidFill>
                <a:srgbClr val="C00000"/>
              </a:solidFill>
              <a:effectLst/>
              <a:uLnTx/>
              <a:uFillTx/>
              <a:latin typeface="+mn-lt"/>
              <a:ea typeface="+mn-ea"/>
              <a:cs typeface="+mn-cs"/>
              <a:sym typeface="+mn-ea"/>
            </a:endParaRPr>
          </a:p>
        </p:txBody>
      </p:sp>
      <p:sp>
        <p:nvSpPr>
          <p:cNvPr id="14" name="文本框 3"/>
          <p:cNvSpPr txBox="1"/>
          <p:nvPr/>
        </p:nvSpPr>
        <p:spPr>
          <a:xfrm>
            <a:off x="934085" y="4273274"/>
            <a:ext cx="11257915" cy="923330"/>
          </a:xfrm>
          <a:prstGeom prst="rect">
            <a:avLst/>
          </a:prstGeom>
          <a:noFill/>
        </p:spPr>
        <p:txBody>
          <a:bodyPr wrap="square" rtlCol="0">
            <a:spAutoFit/>
          </a:bodyPr>
          <a:lstStyle/>
          <a:p>
            <a:pPr algn="l"/>
            <a:r>
              <a:rPr lang="zh-CN" altLang="en-US" dirty="0">
                <a:latin typeface="楷体" panose="02010609060101010101" charset="-122"/>
                <a:ea typeface="楷体" panose="02010609060101010101" charset="-122"/>
                <a:cs typeface="楷体" panose="02010609060101010101" charset="-122"/>
              </a:rPr>
              <a:t>（1）防护用品不合格，将会造成大量医护人员和人民群众的被新型冠状病毒感染</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a:t>
            </a:r>
            <a:r>
              <a:rPr lang="zh-CN" altLang="en-US" dirty="0">
                <a:latin typeface="楷体" panose="02010609060101010101" charset="-122"/>
                <a:ea typeface="楷体" panose="02010609060101010101" charset="-122"/>
                <a:cs typeface="楷体" panose="02010609060101010101" charset="-122"/>
              </a:rPr>
              <a:t>2）扰乱正常的医疗</a:t>
            </a:r>
            <a:r>
              <a:rPr lang="zh-CN" altLang="en-US" dirty="0">
                <a:solidFill>
                  <a:srgbClr val="C00000"/>
                </a:solidFill>
                <a:latin typeface="楷体" panose="02010609060101010101" charset="-122"/>
                <a:ea typeface="楷体" panose="02010609060101010101" charset="-122"/>
                <a:cs typeface="楷体" panose="02010609060101010101" charset="-122"/>
              </a:rPr>
              <a:t>市场</a:t>
            </a:r>
            <a:r>
              <a:rPr lang="zh-CN" altLang="en-US" dirty="0" smtClean="0">
                <a:solidFill>
                  <a:srgbClr val="C00000"/>
                </a:solidFill>
                <a:latin typeface="楷体" panose="02010609060101010101" charset="-122"/>
                <a:ea typeface="楷体" panose="02010609060101010101" charset="-122"/>
                <a:cs typeface="楷体" panose="02010609060101010101" charset="-122"/>
              </a:rPr>
              <a:t>秩序</a:t>
            </a:r>
            <a:r>
              <a:rPr lang="zh-CN" altLang="en-US" dirty="0" smtClean="0">
                <a:latin typeface="楷体" panose="02010609060101010101" charset="-122"/>
                <a:ea typeface="楷体" panose="02010609060101010101" charset="-122"/>
                <a:cs typeface="楷体" panose="02010609060101010101" charset="-122"/>
              </a:rPr>
              <a:t>。</a:t>
            </a:r>
            <a:endParaRPr lang="en-US" altLang="zh-CN" dirty="0" smtClean="0">
              <a:latin typeface="楷体" panose="02010609060101010101" charset="-122"/>
              <a:ea typeface="楷体" panose="02010609060101010101" charset="-122"/>
              <a:cs typeface="楷体" panose="02010609060101010101" charset="-122"/>
            </a:endParaRPr>
          </a:p>
          <a:p>
            <a:pPr algn="l"/>
            <a:r>
              <a:rPr lang="zh-CN" altLang="en-US" dirty="0" smtClean="0">
                <a:latin typeface="楷体" panose="02010609060101010101" charset="-122"/>
                <a:ea typeface="楷体" panose="02010609060101010101" charset="-122"/>
                <a:cs typeface="楷体" panose="02010609060101010101" charset="-122"/>
              </a:rPr>
              <a:t>（3</a:t>
            </a:r>
            <a:r>
              <a:rPr lang="zh-CN" altLang="en-US" dirty="0">
                <a:latin typeface="楷体" panose="02010609060101010101" charset="-122"/>
                <a:ea typeface="楷体" panose="02010609060101010101" charset="-122"/>
                <a:cs typeface="楷体" panose="02010609060101010101" charset="-122"/>
              </a:rPr>
              <a:t>）损害</a:t>
            </a:r>
            <a:r>
              <a:rPr lang="zh-CN" altLang="en-US" dirty="0">
                <a:solidFill>
                  <a:srgbClr val="C00000"/>
                </a:solidFill>
                <a:latin typeface="楷体" panose="02010609060101010101" charset="-122"/>
                <a:ea typeface="楷体" panose="02010609060101010101" charset="-122"/>
                <a:cs typeface="楷体" panose="02010609060101010101" charset="-122"/>
              </a:rPr>
              <a:t>人民的生命安全</a:t>
            </a:r>
            <a:r>
              <a:rPr lang="zh-CN" altLang="en-US" dirty="0">
                <a:latin typeface="楷体" panose="02010609060101010101" charset="-122"/>
                <a:ea typeface="楷体" panose="02010609060101010101" charset="-122"/>
                <a:cs typeface="楷体" panose="02010609060101010101" charset="-122"/>
              </a:rPr>
              <a:t>，造成难以估量的严重后果。</a:t>
            </a:r>
            <a:endParaRPr lang="zh-CN" altLang="en-US" dirty="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8" presetClass="entr" presetSubtype="16" fill="hold" nodeType="clickEffect">
                                  <p:stCondLst>
                                    <p:cond delay="0"/>
                                  </p:stCondLst>
                                  <p:childTnLst>
                                    <p:set>
                                      <p:cBhvr>
                                        <p:cTn id="15" dur="1" fill="hold">
                                          <p:stCondLst>
                                            <p:cond delay="0"/>
                                          </p:stCondLst>
                                        </p:cTn>
                                        <p:tgtEl>
                                          <p:spTgt spid="11">
                                            <p:txEl>
                                              <p:pRg st="0" end="0"/>
                                            </p:txEl>
                                          </p:spTgt>
                                        </p:tgtEl>
                                        <p:attrNameLst>
                                          <p:attrName>style.visibility</p:attrName>
                                        </p:attrNameLst>
                                      </p:cBhvr>
                                      <p:to>
                                        <p:strVal val="visible"/>
                                      </p:to>
                                    </p:set>
                                    <p:animEffect transition="in" filter="diamond(in)">
                                      <p:cBhvr>
                                        <p:cTn id="16" dur="2000"/>
                                        <p:tgtEl>
                                          <p:spTgt spid="11">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14">
                                            <p:txEl>
                                              <p:pRg st="0" end="0"/>
                                            </p:txEl>
                                          </p:spTgt>
                                        </p:tgtEl>
                                        <p:attrNameLst>
                                          <p:attrName>style.visibility</p:attrName>
                                        </p:attrNameLst>
                                      </p:cBhvr>
                                      <p:to>
                                        <p:strVal val="visible"/>
                                      </p:to>
                                    </p:set>
                                    <p:animEffect transition="in" filter="blinds(horizontal)">
                                      <p:cBhvr>
                                        <p:cTn id="21" dur="500"/>
                                        <p:tgtEl>
                                          <p:spTgt spid="14">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14">
                                            <p:txEl>
                                              <p:pRg st="1" end="1"/>
                                            </p:txEl>
                                          </p:spTgt>
                                        </p:tgtEl>
                                        <p:attrNameLst>
                                          <p:attrName>style.visibility</p:attrName>
                                        </p:attrNameLst>
                                      </p:cBhvr>
                                      <p:to>
                                        <p:strVal val="visible"/>
                                      </p:to>
                                    </p:set>
                                    <p:animEffect transition="in" filter="blinds(horizontal)">
                                      <p:cBhvr>
                                        <p:cTn id="26" dur="500"/>
                                        <p:tgtEl>
                                          <p:spTgt spid="14">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14">
                                            <p:txEl>
                                              <p:pRg st="2" end="2"/>
                                            </p:txEl>
                                          </p:spTgt>
                                        </p:tgtEl>
                                        <p:attrNameLst>
                                          <p:attrName>style.visibility</p:attrName>
                                        </p:attrNameLst>
                                      </p:cBhvr>
                                      <p:to>
                                        <p:strVal val="visible"/>
                                      </p:to>
                                    </p:set>
                                    <p:animEffect transition="in" filter="blinds(horizontal)">
                                      <p:cBhvr>
                                        <p:cTn id="31" dur="500"/>
                                        <p:tgtEl>
                                          <p:spTgt spid="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
  <p:tag name="KSO_WM_TEMPLATE_SUBCATEGORY" val="0"/>
  <p:tag name="KSO_WM_TAG_VERSION" val="1.0"/>
  <p:tag name="KSO_WM_BEAUTIFY_FLAG" val="#wm#"/>
  <p:tag name="KSO_WM_TEMPLATE_CATEGORY" val="custom"/>
  <p:tag name="KSO_WM_TEMPLATE_INDEX" val="20187308"/>
</p:tagLst>
</file>

<file path=ppt/tags/tag62.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63.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64.xml><?xml version="1.0" encoding="utf-8"?>
<p:tagLst xmlns:p="http://schemas.openxmlformats.org/presentationml/2006/main">
  <p:tag name="REFSHAPE" val="218638508"/>
  <p:tag name="KSO_WM_UNIT_PLACING_PICTURE_USER_VIEWPORT" val="{&quot;height&quot;:2580,&quot;width&quot;:3416}"/>
</p:tagLst>
</file>

<file path=ppt/tags/tag65.xml><?xml version="1.0" encoding="utf-8"?>
<p:tagLst xmlns:p="http://schemas.openxmlformats.org/presentationml/2006/main">
  <p:tag name="KSO_WM_BEAUTIFY_FLAG" val="#wm#"/>
  <p:tag name="KSO_WM_TEMPLATE_CATEGORY" val="custom"/>
  <p:tag name="KSO_WM_TEMPLATE_INDEX" val="20187308"/>
</p:tagLst>
</file>

<file path=ppt/tags/tag66.xml><?xml version="1.0" encoding="utf-8"?>
<p:tagLst xmlns:p="http://schemas.openxmlformats.org/presentationml/2006/main">
  <p:tag name="KSO_WM_BEAUTIFY_FLAG" val="#wm#"/>
  <p:tag name="KSO_WM_TEMPLATE_CATEGORY" val="custom"/>
  <p:tag name="KSO_WM_TEMPLATE_INDEX" val="20187308"/>
</p:tagLst>
</file>

<file path=ppt/tags/tag67.xml><?xml version="1.0" encoding="utf-8"?>
<p:tagLst xmlns:p="http://schemas.openxmlformats.org/presentationml/2006/main">
  <p:tag name="KSO_WM_BEAUTIFY_FLAG" val="#wm#"/>
  <p:tag name="KSO_WM_TEMPLATE_CATEGORY" val="custom"/>
  <p:tag name="KSO_WM_TEMPLATE_INDEX" val="20187308"/>
</p:tagLst>
</file>

<file path=ppt/tags/tag68.xml><?xml version="1.0" encoding="utf-8"?>
<p:tagLst xmlns:p="http://schemas.openxmlformats.org/presentationml/2006/main">
  <p:tag name="KSO_WM_BEAUTIFY_FLAG" val="#wm#"/>
  <p:tag name="KSO_WM_TEMPLATE_CATEGORY" val="custom"/>
  <p:tag name="KSO_WM_TEMPLATE_INDEX" val="20187308"/>
</p:tagLst>
</file>

<file path=ppt/tags/tag69.xml><?xml version="1.0" encoding="utf-8"?>
<p:tagLst xmlns:p="http://schemas.openxmlformats.org/presentationml/2006/main">
  <p:tag name="KSO_WM_BEAUTIFY_FLAG" val="#wm#"/>
  <p:tag name="KSO_WM_TEMPLATE_CATEGORY" val="custom"/>
  <p:tag name="KSO_WM_TEMPLATE_INDEX" val="20187308"/>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187308"/>
</p:tagLst>
</file>

<file path=ppt/tags/tag71.xml><?xml version="1.0" encoding="utf-8"?>
<p:tagLst xmlns:p="http://schemas.openxmlformats.org/presentationml/2006/main">
  <p:tag name="KSO_WM_BEAUTIFY_FLAG" val="#wm#"/>
  <p:tag name="KSO_WM_TEMPLATE_CATEGORY" val="custom"/>
  <p:tag name="KSO_WM_TEMPLATE_INDEX" val="20187308"/>
</p:tagLst>
</file>

<file path=ppt/tags/tag72.xml><?xml version="1.0" encoding="utf-8"?>
<p:tagLst xmlns:p="http://schemas.openxmlformats.org/presentationml/2006/main">
  <p:tag name="KSO_WM_BEAUTIFY_FLAG" val="#wm#"/>
  <p:tag name="KSO_WM_TEMPLATE_CATEGORY" val="custom"/>
  <p:tag name="KSO_WM_TEMPLATE_INDEX" val="20187308"/>
</p:tagLst>
</file>

<file path=ppt/tags/tag73.xml><?xml version="1.0" encoding="utf-8"?>
<p:tagLst xmlns:p="http://schemas.openxmlformats.org/presentationml/2006/main">
  <p:tag name="KSO_WM_BEAUTIFY_FLAG" val="#wm#"/>
  <p:tag name="KSO_WM_TEMPLATE_CATEGORY" val="custom"/>
  <p:tag name="KSO_WM_TEMPLATE_INDEX" val="20187308"/>
</p:tagLst>
</file>

<file path=ppt/tags/tag74.xml><?xml version="1.0" encoding="utf-8"?>
<p:tagLst xmlns:p="http://schemas.openxmlformats.org/presentationml/2006/main">
  <p:tag name="KSO_WM_BEAUTIFY_FLAG" val="#wm#"/>
  <p:tag name="KSO_WM_TEMPLATE_CATEGORY" val="custom"/>
  <p:tag name="KSO_WM_TEMPLATE_INDEX" val="20187308"/>
</p:tagLst>
</file>

<file path=ppt/tags/tag75.xml><?xml version="1.0" encoding="utf-8"?>
<p:tagLst xmlns:p="http://schemas.openxmlformats.org/presentationml/2006/main">
  <p:tag name="KSO_WM_BEAUTIFY_FLAG" val="#wm#"/>
  <p:tag name="KSO_WM_TEMPLATE_CATEGORY" val="custom"/>
  <p:tag name="KSO_WM_TEMPLATE_INDEX" val="20187308"/>
</p:tagLst>
</file>

<file path=ppt/tags/tag76.xml><?xml version="1.0" encoding="utf-8"?>
<p:tagLst xmlns:p="http://schemas.openxmlformats.org/presentationml/2006/main">
  <p:tag name="KSO_WM_BEAUTIFY_FLAG" val="#wm#"/>
  <p:tag name="KSO_WM_TEMPLATE_CATEGORY" val="custom"/>
  <p:tag name="KSO_WM_TEMPLATE_INDEX" val="20187308"/>
</p:tagLst>
</file>

<file path=ppt/tags/tag77.xml><?xml version="1.0" encoding="utf-8"?>
<p:tagLst xmlns:p="http://schemas.openxmlformats.org/presentationml/2006/main">
  <p:tag name="KSO_WM_BEAUTIFY_FLAG" val="#wm#"/>
  <p:tag name="KSO_WM_TEMPLATE_CATEGORY" val="custom"/>
  <p:tag name="KSO_WM_TEMPLATE_INDEX" val="20187308"/>
</p:tagLst>
</file>

<file path=ppt/tags/tag78.xml><?xml version="1.0" encoding="utf-8"?>
<p:tagLst xmlns:p="http://schemas.openxmlformats.org/presentationml/2006/main">
  <p:tag name="KSO_WM_BEAUTIFY_FLAG" val="#wm#"/>
  <p:tag name="KSO_WM_TEMPLATE_CATEGORY" val="custom"/>
  <p:tag name="KSO_WM_TEMPLATE_INDEX" val="20187308"/>
</p:tagLst>
</file>

<file path=ppt/tags/tag79.xml><?xml version="1.0" encoding="utf-8"?>
<p:tagLst xmlns:p="http://schemas.openxmlformats.org/presentationml/2006/main">
  <p:tag name="KSO_WM_BEAUTIFY_FLAG" val="#wm#"/>
  <p:tag name="KSO_WM_TEMPLATE_CATEGORY" val="custom"/>
  <p:tag name="KSO_WM_TEMPLATE_INDEX" val="20187308"/>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wm#"/>
  <p:tag name="KSO_WM_TEMPLATE_CATEGORY" val="custom"/>
  <p:tag name="KSO_WM_TEMPLATE_INDEX" val="20187308"/>
</p:tagLst>
</file>

<file path=ppt/tags/tag81.xml><?xml version="1.0" encoding="utf-8"?>
<p:tagLst xmlns:p="http://schemas.openxmlformats.org/presentationml/2006/main">
  <p:tag name="KSO_WM_BEAUTIFY_FLAG" val="#wm#"/>
  <p:tag name="KSO_WM_TEMPLATE_CATEGORY" val="custom"/>
  <p:tag name="KSO_WM_TEMPLATE_INDEX" val="20187308"/>
</p:tagLst>
</file>

<file path=ppt/tags/tag82.xml><?xml version="1.0" encoding="utf-8"?>
<p:tagLst xmlns:p="http://schemas.openxmlformats.org/presentationml/2006/main">
  <p:tag name="KSO_WM_BEAUTIFY_FLAG" val="#wm#"/>
  <p:tag name="KSO_WM_TEMPLATE_CATEGORY" val="custom"/>
  <p:tag name="KSO_WM_TEMPLATE_INDEX" val="20187308"/>
</p:tagLst>
</file>

<file path=ppt/tags/tag83.xml><?xml version="1.0" encoding="utf-8"?>
<p:tagLst xmlns:p="http://schemas.openxmlformats.org/presentationml/2006/main">
  <p:tag name="KSO_WM_BEAUTIFY_FLAG" val="#wm#"/>
  <p:tag name="KSO_WM_TEMPLATE_CATEGORY" val="custom"/>
  <p:tag name="KSO_WM_TEMPLATE_INDEX" val="20187308"/>
</p:tagLst>
</file>

<file path=ppt/tags/tag84.xml><?xml version="1.0" encoding="utf-8"?>
<p:tagLst xmlns:p="http://schemas.openxmlformats.org/presentationml/2006/main">
  <p:tag name="KSO_WM_BEAUTIFY_FLAG" val="#wm#"/>
  <p:tag name="KSO_WM_TEMPLATE_CATEGORY" val="custom"/>
  <p:tag name="KSO_WM_TEMPLATE_INDEX" val="20187308"/>
</p:tagLst>
</file>

<file path=ppt/tags/tag85.xml><?xml version="1.0" encoding="utf-8"?>
<p:tagLst xmlns:p="http://schemas.openxmlformats.org/presentationml/2006/main">
  <p:tag name="KSO_WM_BEAUTIFY_FLAG" val="#wm#"/>
  <p:tag name="KSO_WM_TEMPLATE_CATEGORY" val="custom"/>
  <p:tag name="KSO_WM_TEMPLATE_INDEX" val="20187308"/>
</p:tagLst>
</file>

<file path=ppt/tags/tag86.xml><?xml version="1.0" encoding="utf-8"?>
<p:tagLst xmlns:p="http://schemas.openxmlformats.org/presentationml/2006/main">
  <p:tag name="KSO_WM_BEAUTIFY_FLAG" val="#wm#"/>
  <p:tag name="KSO_WM_TEMPLATE_CATEGORY" val="custom"/>
  <p:tag name="KSO_WM_TEMPLATE_INDEX" val="20187308"/>
</p:tagLst>
</file>

<file path=ppt/tags/tag87.xml><?xml version="1.0" encoding="utf-8"?>
<p:tagLst xmlns:p="http://schemas.openxmlformats.org/presentationml/2006/main">
  <p:tag name="KSO_WM_BEAUTIFY_FLAG" val="#wm#"/>
  <p:tag name="KSO_WM_TEMPLATE_CATEGORY" val="custom"/>
  <p:tag name="KSO_WM_TEMPLATE_INDEX" val="20187308"/>
</p:tagLst>
</file>

<file path=ppt/tags/tag88.xml><?xml version="1.0" encoding="utf-8"?>
<p:tagLst xmlns:p="http://schemas.openxmlformats.org/presentationml/2006/main">
  <p:tag name="KSO_WM_BEAUTIFY_FLAG" val="#wm#"/>
  <p:tag name="KSO_WM_TEMPLATE_CATEGORY" val="custom"/>
  <p:tag name="KSO_WM_TEMPLATE_INDEX" val="20187308"/>
</p:tagLst>
</file>

<file path=ppt/tags/tag89.xml><?xml version="1.0" encoding="utf-8"?>
<p:tagLst xmlns:p="http://schemas.openxmlformats.org/presentationml/2006/main">
  <p:tag name="KSO_WM_BEAUTIFY_FLAG" val="#wm#"/>
  <p:tag name="KSO_WM_TEMPLATE_CATEGORY" val="custom"/>
  <p:tag name="KSO_WM_TEMPLATE_INDEX" val="20187308"/>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BEAUTIFY_FLAG" val="#wm#"/>
  <p:tag name="KSO_WM_TEMPLATE_CATEGORY" val="custom"/>
  <p:tag name="KSO_WM_TEMPLATE_INDEX" val="20187308"/>
</p:tagLst>
</file>

<file path=ppt/tags/tag91.xml><?xml version="1.0" encoding="utf-8"?>
<p:tagLst xmlns:p="http://schemas.openxmlformats.org/presentationml/2006/main">
  <p:tag name="KSO_WM_BEAUTIFY_FLAG" val="#wm#"/>
  <p:tag name="KSO_WM_TEMPLATE_CATEGORY" val="custom"/>
  <p:tag name="KSO_WM_TEMPLATE_INDEX" val="20187308"/>
</p:tagLst>
</file>

<file path=ppt/tags/tag92.xml><?xml version="1.0" encoding="utf-8"?>
<p:tagLst xmlns:p="http://schemas.openxmlformats.org/presentationml/2006/main">
  <p:tag name="KSO_WM_BEAUTIFY_FLAG" val="#wm#"/>
  <p:tag name="KSO_WM_TEMPLATE_CATEGORY" val="custom"/>
  <p:tag name="KSO_WM_TEMPLATE_INDEX" val="20187308"/>
</p:tagLst>
</file>

<file path=ppt/tags/tag93.xml><?xml version="1.0" encoding="utf-8"?>
<p:tagLst xmlns:p="http://schemas.openxmlformats.org/presentationml/2006/main">
  <p:tag name="KSO_WM_BEAUTIFY_FLAG" val="#wm#"/>
  <p:tag name="KSO_WM_TEMPLATE_CATEGORY" val="custom"/>
  <p:tag name="KSO_WM_TEMPLATE_INDEX" val="20187308"/>
</p:tagLst>
</file>

<file path=ppt/tags/tag94.xml><?xml version="1.0" encoding="utf-8"?>
<p:tagLst xmlns:p="http://schemas.openxmlformats.org/presentationml/2006/main">
  <p:tag name="KSO_WM_BEAUTIFY_FLAG" val="#wm#"/>
  <p:tag name="KSO_WM_TEMPLATE_CATEGORY" val="custom"/>
  <p:tag name="KSO_WM_TEMPLATE_INDEX" val="20187308"/>
</p:tagLst>
</file>

<file path=ppt/tags/tag95.xml><?xml version="1.0" encoding="utf-8"?>
<p:tagLst xmlns:p="http://schemas.openxmlformats.org/presentationml/2006/main">
  <p:tag name="KSO_WM_BEAUTIFY_FLAG" val="#wm#"/>
  <p:tag name="KSO_WM_TEMPLATE_CATEGORY" val="custom"/>
  <p:tag name="KSO_WM_TEMPLATE_INDEX" val="20187308"/>
</p:tagLst>
</file>

<file path=ppt/tags/tag96.xml><?xml version="1.0" encoding="utf-8"?>
<p:tagLst xmlns:p="http://schemas.openxmlformats.org/presentationml/2006/main">
  <p:tag name="KSO_WM_BEAUTIFY_FLAG" val="#wm#"/>
  <p:tag name="KSO_WM_TEMPLATE_CATEGORY" val="custom"/>
  <p:tag name="KSO_WM_TEMPLATE_INDEX" val="20187308"/>
</p:tagLst>
</file>

<file path=ppt/tags/tag97.xml><?xml version="1.0" encoding="utf-8"?>
<p:tagLst xmlns:p="http://schemas.openxmlformats.org/presentationml/2006/main">
  <p:tag name="KSO_WM_BEAUTIFY_FLAG" val="#wm#"/>
  <p:tag name="KSO_WM_TEMPLATE_CATEGORY" val="custom"/>
  <p:tag name="KSO_WM_TEMPLATE_INDEX" val="20187308"/>
</p:tagLst>
</file>

<file path=ppt/tags/tag98.xml><?xml version="1.0" encoding="utf-8"?>
<p:tagLst xmlns:p="http://schemas.openxmlformats.org/presentationml/2006/main">
  <p:tag name="KSO_WM_BEAUTIFY_FLAG" val="#wm#"/>
  <p:tag name="KSO_WM_TEMPLATE_CATEGORY" val="custom"/>
  <p:tag name="KSO_WM_TEMPLATE_INDEX" val="20187308"/>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14424</Words>
  <Application>WPS 演示</Application>
  <PresentationFormat>自定义</PresentationFormat>
  <Paragraphs>466</Paragraphs>
  <Slides>40</Slides>
  <Notes>5</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40</vt:i4>
      </vt:variant>
    </vt:vector>
  </HeadingPairs>
  <TitlesOfParts>
    <vt:vector size="48" baseType="lpstr">
      <vt:lpstr>Arial</vt:lpstr>
      <vt:lpstr>宋体</vt:lpstr>
      <vt:lpstr>Wingdings</vt:lpstr>
      <vt:lpstr>微软雅黑</vt:lpstr>
      <vt:lpstr>楷体</vt:lpstr>
      <vt:lpstr>仿宋</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“是什么”</vt:lpstr>
      <vt:lpstr>PowerPoint 演示文稿</vt:lpstr>
      <vt:lpstr>PowerPoint 演示文稿</vt:lpstr>
      <vt:lpstr>PowerPoint 演示文稿</vt:lpstr>
      <vt:lpstr>【核心观点】</vt:lpstr>
      <vt:lpstr>PowerPoint 演示文稿</vt:lpstr>
      <vt:lpstr>PowerPoint 演示文稿</vt:lpstr>
      <vt:lpstr>PowerPoint 演示文稿</vt:lpstr>
      <vt:lpstr> “为什么”</vt:lpstr>
      <vt:lpstr>PowerPoint 演示文稿</vt:lpstr>
      <vt:lpstr>命题角度五：人民群众是我们力量的源泉  个人利益与国家利益</vt:lpstr>
      <vt:lpstr>【核心观点】</vt:lpstr>
      <vt:lpstr>PowerPoint 演示文稿</vt:lpstr>
      <vt:lpstr>“是什么”</vt:lpstr>
      <vt:lpstr>“为什么”</vt:lpstr>
      <vt:lpstr>命题角度六：权利与义务  网络谣言</vt:lpstr>
      <vt:lpstr>【核心观点】</vt:lpstr>
      <vt:lpstr>PowerPoint 演示文稿</vt:lpstr>
      <vt:lpstr>“是什么”</vt:lpstr>
      <vt:lpstr>“为什么”</vt:lpstr>
      <vt:lpstr>“怎么办”</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
  <cp:lastModifiedBy>why</cp:lastModifiedBy>
  <cp:revision>46</cp:revision>
  <dcterms:created xsi:type="dcterms:W3CDTF">2019-06-19T02:08:00Z</dcterms:created>
  <dcterms:modified xsi:type="dcterms:W3CDTF">2020-03-27T08:42:11Z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2052-11.1.0.9513</vt:lpwstr>
  </property>
</Properties>
</file>